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1"/>
  </p:notesMasterIdLst>
  <p:sldIdLst>
    <p:sldId id="575" r:id="rId2"/>
    <p:sldId id="474" r:id="rId3"/>
    <p:sldId id="475" r:id="rId4"/>
    <p:sldId id="476" r:id="rId5"/>
    <p:sldId id="477" r:id="rId6"/>
    <p:sldId id="478" r:id="rId7"/>
    <p:sldId id="479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87" r:id="rId16"/>
    <p:sldId id="488" r:id="rId17"/>
    <p:sldId id="489" r:id="rId18"/>
    <p:sldId id="490" r:id="rId19"/>
    <p:sldId id="491" r:id="rId20"/>
    <p:sldId id="492" r:id="rId21"/>
    <p:sldId id="493" r:id="rId22"/>
    <p:sldId id="494" r:id="rId23"/>
    <p:sldId id="495" r:id="rId24"/>
    <p:sldId id="496" r:id="rId25"/>
    <p:sldId id="497" r:id="rId26"/>
    <p:sldId id="498" r:id="rId27"/>
    <p:sldId id="499" r:id="rId28"/>
    <p:sldId id="500" r:id="rId29"/>
    <p:sldId id="501" r:id="rId30"/>
    <p:sldId id="502" r:id="rId31"/>
    <p:sldId id="503" r:id="rId32"/>
    <p:sldId id="504" r:id="rId33"/>
    <p:sldId id="505" r:id="rId34"/>
    <p:sldId id="506" r:id="rId35"/>
    <p:sldId id="507" r:id="rId36"/>
    <p:sldId id="508" r:id="rId37"/>
    <p:sldId id="509" r:id="rId38"/>
    <p:sldId id="510" r:id="rId39"/>
    <p:sldId id="511" r:id="rId40"/>
    <p:sldId id="512" r:id="rId41"/>
    <p:sldId id="513" r:id="rId42"/>
    <p:sldId id="514" r:id="rId43"/>
    <p:sldId id="515" r:id="rId44"/>
    <p:sldId id="516" r:id="rId45"/>
    <p:sldId id="517" r:id="rId46"/>
    <p:sldId id="518" r:id="rId47"/>
    <p:sldId id="519" r:id="rId48"/>
    <p:sldId id="520" r:id="rId49"/>
    <p:sldId id="521" r:id="rId50"/>
    <p:sldId id="522" r:id="rId51"/>
    <p:sldId id="523" r:id="rId52"/>
    <p:sldId id="524" r:id="rId53"/>
    <p:sldId id="525" r:id="rId54"/>
    <p:sldId id="526" r:id="rId55"/>
    <p:sldId id="527" r:id="rId56"/>
    <p:sldId id="528" r:id="rId57"/>
    <p:sldId id="529" r:id="rId58"/>
    <p:sldId id="530" r:id="rId59"/>
    <p:sldId id="531" r:id="rId60"/>
    <p:sldId id="532" r:id="rId61"/>
    <p:sldId id="533" r:id="rId62"/>
    <p:sldId id="534" r:id="rId63"/>
    <p:sldId id="535" r:id="rId64"/>
    <p:sldId id="536" r:id="rId65"/>
    <p:sldId id="537" r:id="rId66"/>
    <p:sldId id="538" r:id="rId67"/>
    <p:sldId id="542" r:id="rId68"/>
    <p:sldId id="543" r:id="rId69"/>
    <p:sldId id="544" r:id="rId70"/>
    <p:sldId id="545" r:id="rId71"/>
    <p:sldId id="546" r:id="rId72"/>
    <p:sldId id="547" r:id="rId73"/>
    <p:sldId id="548" r:id="rId74"/>
    <p:sldId id="549" r:id="rId75"/>
    <p:sldId id="550" r:id="rId76"/>
    <p:sldId id="551" r:id="rId77"/>
    <p:sldId id="552" r:id="rId78"/>
    <p:sldId id="553" r:id="rId79"/>
    <p:sldId id="554" r:id="rId80"/>
    <p:sldId id="555" r:id="rId81"/>
    <p:sldId id="556" r:id="rId82"/>
    <p:sldId id="557" r:id="rId83"/>
    <p:sldId id="558" r:id="rId84"/>
    <p:sldId id="559" r:id="rId85"/>
    <p:sldId id="560" r:id="rId86"/>
    <p:sldId id="561" r:id="rId87"/>
    <p:sldId id="562" r:id="rId88"/>
    <p:sldId id="563" r:id="rId89"/>
    <p:sldId id="564" r:id="rId90"/>
    <p:sldId id="565" r:id="rId91"/>
    <p:sldId id="566" r:id="rId92"/>
    <p:sldId id="567" r:id="rId93"/>
    <p:sldId id="568" r:id="rId94"/>
    <p:sldId id="569" r:id="rId95"/>
    <p:sldId id="570" r:id="rId96"/>
    <p:sldId id="571" r:id="rId97"/>
    <p:sldId id="572" r:id="rId98"/>
    <p:sldId id="573" r:id="rId99"/>
    <p:sldId id="473" r:id="rId10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CCD10-F04A-4891-AE16-5DBCA7E0DB83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EC14B-A028-4CF5-A68D-166B97541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165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AE8B413D-BF41-4F56-A68A-1C0460F46E57}" type="slidenum">
              <a:rPr lang="ru-RU">
                <a:latin typeface="Tahoma" pitchFamily="34" charset="0"/>
              </a:rPr>
              <a:pPr eaLnBrk="1" hangingPunct="1"/>
              <a:t>1</a:t>
            </a:fld>
            <a:endParaRPr lang="ru-RU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FEA3-78E4-45CA-88F4-DE5E64613945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F9EA-89E6-4B67-8595-1BE8BF4347B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FEA3-78E4-45CA-88F4-DE5E64613945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F9EA-89E6-4B67-8595-1BE8BF434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FEA3-78E4-45CA-88F4-DE5E64613945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F9EA-89E6-4B67-8595-1BE8BF434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FEA3-78E4-45CA-88F4-DE5E64613945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F9EA-89E6-4B67-8595-1BE8BF4347B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FEA3-78E4-45CA-88F4-DE5E64613945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F9EA-89E6-4B67-8595-1BE8BF434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FEA3-78E4-45CA-88F4-DE5E64613945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F9EA-89E6-4B67-8595-1BE8BF434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FEA3-78E4-45CA-88F4-DE5E64613945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F9EA-89E6-4B67-8595-1BE8BF434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FEA3-78E4-45CA-88F4-DE5E64613945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F9EA-89E6-4B67-8595-1BE8BF434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FEA3-78E4-45CA-88F4-DE5E64613945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F9EA-89E6-4B67-8595-1BE8BF434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FEA3-78E4-45CA-88F4-DE5E64613945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F9EA-89E6-4B67-8595-1BE8BF434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FEA3-78E4-45CA-88F4-DE5E64613945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F9EA-89E6-4B67-8595-1BE8BF434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6ECFEA3-78E4-45CA-88F4-DE5E64613945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2BDF9EA-89E6-4B67-8595-1BE8BF4347B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179388" y="188913"/>
            <a:ext cx="87137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ru-RU" sz="1400">
                <a:solidFill>
                  <a:srgbClr val="FFFF00"/>
                </a:solidFill>
              </a:rPr>
              <a:t>МИНИСТЕРСТВО </a:t>
            </a:r>
            <a:r>
              <a:rPr kumimoji="1" lang="en-US" sz="1400">
                <a:solidFill>
                  <a:srgbClr val="FFFF00"/>
                </a:solidFill>
              </a:rPr>
              <a:t> </a:t>
            </a:r>
            <a:r>
              <a:rPr kumimoji="1" lang="ru-RU" sz="1400">
                <a:solidFill>
                  <a:srgbClr val="FFFF00"/>
                </a:solidFill>
              </a:rPr>
              <a:t>ОБРАЗОВАНИЯ И НАУКИ РОССИЙСКОЙ ФЕДЕРАЦИИ</a:t>
            </a:r>
          </a:p>
          <a:p>
            <a:pPr algn="ctr"/>
            <a:r>
              <a:rPr kumimoji="1" lang="ru-RU" sz="1400">
                <a:solidFill>
                  <a:srgbClr val="FFFF00"/>
                </a:solidFill>
              </a:rPr>
              <a:t>ФЕДЕРАЛЬНОЕ ГОСУДАРСТВЕННОЕ БЮДЖЕТНОЕ ОБРАЗОВАТЕЛЬНОЕ</a:t>
            </a:r>
          </a:p>
          <a:p>
            <a:pPr algn="ctr"/>
            <a:r>
              <a:rPr kumimoji="1" lang="ru-RU" sz="1400">
                <a:solidFill>
                  <a:srgbClr val="FFFF00"/>
                </a:solidFill>
              </a:rPr>
              <a:t>УЧРЕЖДЕНИЕ ВЫСШЕГО ОБРАЗОВАНИЯ</a:t>
            </a:r>
          </a:p>
          <a:p>
            <a:pPr algn="ctr"/>
            <a:r>
              <a:rPr kumimoji="1" lang="ru-RU" sz="1400">
                <a:solidFill>
                  <a:srgbClr val="FFFF00"/>
                </a:solidFill>
              </a:rPr>
              <a:t>«РОСТОВСКИЙ ГОСУДАРСТВЕННЫЙ ЭКОНОМИЧЕСКИЙ УНИВЕРСИТЕТ (РИНХ)»</a:t>
            </a:r>
            <a:endParaRPr lang="ru-RU" sz="1400"/>
          </a:p>
        </p:txBody>
      </p:sp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>
            <a:off x="3149600" y="2806700"/>
            <a:ext cx="2589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ru-RU" sz="1400">
                <a:solidFill>
                  <a:srgbClr val="FFFF00"/>
                </a:solidFill>
              </a:rPr>
              <a:t>ЮРИДИЧЕСКИЙ ФАКУЛЬТЕТ </a:t>
            </a:r>
            <a:endParaRPr 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241300" y="3224213"/>
            <a:ext cx="8713788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КАФЕДРА СУДЕБНОЙ ЭКСПЕРТИЗЫ И КРИМИНАЛИСТИКИ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6513" y="3789363"/>
            <a:ext cx="41148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ИНФОРМАЦИОННЫЙ МАТЕРИАЛ</a:t>
            </a:r>
          </a:p>
        </p:txBody>
      </p:sp>
      <p:sp>
        <p:nvSpPr>
          <p:cNvPr id="3078" name="Прямоугольник 5"/>
          <p:cNvSpPr>
            <a:spLocks noChangeArrowheads="1"/>
          </p:cNvSpPr>
          <p:nvPr/>
        </p:nvSpPr>
        <p:spPr bwMode="auto">
          <a:xfrm>
            <a:off x="241300" y="4292600"/>
            <a:ext cx="878522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FFC000"/>
                </a:solidFill>
              </a:rPr>
              <a:t>«ОСОБЕННОСТИ РАССЛЕДОВАНИЯ КВАРТИРНЫХ КРАЖ И КРАЖ ИЗ ДОМОВЛАДЕНИЙ»</a:t>
            </a:r>
            <a:endParaRPr lang="ru-RU" sz="2800" b="1" dirty="0">
              <a:solidFill>
                <a:srgbClr val="FFC000"/>
              </a:solidFill>
            </a:endParaRPr>
          </a:p>
          <a:p>
            <a:pPr algn="ctr"/>
            <a:endParaRPr lang="ru-RU" sz="3200" b="1" dirty="0">
              <a:solidFill>
                <a:srgbClr val="FFC000"/>
              </a:solidFill>
            </a:endParaRPr>
          </a:p>
        </p:txBody>
      </p:sp>
      <p:pic>
        <p:nvPicPr>
          <p:cNvPr id="3079" name="Picture 8" descr="C:\Users\Leon\Desktop\ЛОГОТИП РИНХ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222375"/>
            <a:ext cx="1905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712911"/>
      </p:ext>
    </p:extLst>
  </p:cSld>
  <p:clrMapOvr>
    <a:masterClrMapping/>
  </p:clrMapOvr>
  <p:transition spd="slow" advTm="1683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276872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Поведение </a:t>
            </a:r>
            <a:r>
              <a:rPr lang="ru-RU" sz="2400" dirty="0">
                <a:solidFill>
                  <a:srgbClr val="FFC000"/>
                </a:solidFill>
              </a:rPr>
              <a:t>потерпевшего как элемент криминалистической характеристики оказывает непосредственное </a:t>
            </a:r>
            <a:r>
              <a:rPr lang="ru-RU" sz="2400" dirty="0" smtClean="0">
                <a:solidFill>
                  <a:srgbClr val="FFC000"/>
                </a:solidFill>
              </a:rPr>
              <a:t>влияние </a:t>
            </a:r>
            <a:r>
              <a:rPr lang="ru-RU" sz="2400" dirty="0">
                <a:solidFill>
                  <a:srgbClr val="FFC000"/>
                </a:solidFill>
              </a:rPr>
              <a:t>на другой элемент характеристики - обстановку совершения квартирной кражи, поскольку такие ее составные элементы, как время и место совершения преступления, выбираются с учетом личности потерпевшего и его материального положения.</a:t>
            </a:r>
          </a:p>
        </p:txBody>
      </p:sp>
    </p:spTree>
    <p:extLst>
      <p:ext uri="{BB962C8B-B14F-4D97-AF65-F5344CB8AC3E}">
        <p14:creationId xmlns:p14="http://schemas.microsoft.com/office/powerpoint/2010/main" val="1019601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589417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Личность </a:t>
            </a:r>
            <a:r>
              <a:rPr lang="ru-RU" sz="2400" dirty="0">
                <a:solidFill>
                  <a:srgbClr val="FFC000"/>
                </a:solidFill>
              </a:rPr>
              <a:t>потерпевшего в некоторой степени влияет на выбор преступником способа совершения преступления. Исходя из этого, способы совершения преступления можно условно подразделить на две группы: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solidFill>
                  <a:srgbClr val="FFC000"/>
                </a:solidFill>
              </a:rPr>
              <a:t>определяемые </a:t>
            </a:r>
            <a:r>
              <a:rPr lang="ru-RU" sz="2400" dirty="0">
                <a:solidFill>
                  <a:srgbClr val="FFC000"/>
                </a:solidFill>
              </a:rPr>
              <a:t>личностью потерпевшего</a:t>
            </a:r>
            <a:r>
              <a:rPr lang="ru-RU" sz="2400" dirty="0" smtClean="0">
                <a:solidFill>
                  <a:srgbClr val="FFC000"/>
                </a:solidFill>
              </a:rPr>
              <a:t>;</a:t>
            </a:r>
          </a:p>
          <a:p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2)	 на которые личность потерпевшего влияния не оказала.</a:t>
            </a:r>
          </a:p>
        </p:txBody>
      </p:sp>
    </p:spTree>
    <p:extLst>
      <p:ext uri="{BB962C8B-B14F-4D97-AF65-F5344CB8AC3E}">
        <p14:creationId xmlns:p14="http://schemas.microsoft.com/office/powerpoint/2010/main" val="1783753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Первую </a:t>
            </a:r>
            <a:r>
              <a:rPr lang="ru-RU" sz="2400" dirty="0">
                <a:solidFill>
                  <a:srgbClr val="FFC000"/>
                </a:solidFill>
              </a:rPr>
              <a:t>группу способов обусловливает </a:t>
            </a:r>
            <a:r>
              <a:rPr lang="ru-RU" sz="2400" dirty="0" err="1">
                <a:solidFill>
                  <a:srgbClr val="FFC000"/>
                </a:solidFill>
              </a:rPr>
              <a:t>виктимное</a:t>
            </a:r>
            <a:r>
              <a:rPr lang="ru-RU" sz="2400" dirty="0">
                <a:solidFill>
                  <a:srgbClr val="FFC000"/>
                </a:solidFill>
              </a:rPr>
              <a:t> поведение потерпевшего. Оно может выражаться в том, что </a:t>
            </a:r>
            <a:r>
              <a:rPr lang="ru-RU" sz="2400" dirty="0" smtClean="0">
                <a:solidFill>
                  <a:srgbClr val="FFC000"/>
                </a:solidFill>
              </a:rPr>
              <a:t>потерпевший </a:t>
            </a:r>
            <a:r>
              <a:rPr lang="ru-RU" sz="2400" dirty="0">
                <a:solidFill>
                  <a:srgbClr val="FFC000"/>
                </a:solidFill>
              </a:rPr>
              <a:t>оставил входную дверь незапертой или открытыми окна или балконные двери первых и последних этажей и т.д., а это не только облегчает преступнику совершение кражи, но и позволяет ему не планировать ее заранее.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068960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Способ же, избранный преступником, может быть спровоцирован действиями потерпевшего, которые направлены в </a:t>
            </a:r>
            <a:r>
              <a:rPr lang="ru-RU" sz="2400" dirty="0" smtClean="0">
                <a:solidFill>
                  <a:srgbClr val="FFC000"/>
                </a:solidFill>
              </a:rPr>
              <a:t>отношении </a:t>
            </a:r>
            <a:r>
              <a:rPr lang="ru-RU" sz="2400" dirty="0">
                <a:solidFill>
                  <a:srgbClr val="FFC000"/>
                </a:solidFill>
              </a:rPr>
              <a:t>одного или нескольких лиц (например, приглашение в дом незнакомых людей).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Важное значение в системе признаков, относящихся к личности потерпевшего, имеют данные о наличии у него ценностей, так как ценности, по делам о квартирных кражах, в </a:t>
            </a:r>
            <a:r>
              <a:rPr lang="ru-RU" sz="2400" dirty="0" smtClean="0">
                <a:solidFill>
                  <a:srgbClr val="FFC000"/>
                </a:solidFill>
              </a:rPr>
              <a:t>основном </a:t>
            </a:r>
            <a:r>
              <a:rPr lang="ru-RU" sz="2400" dirty="0">
                <a:solidFill>
                  <a:srgbClr val="FFC000"/>
                </a:solidFill>
              </a:rPr>
              <a:t>и являются предметом преступного посягательства.</a:t>
            </a:r>
          </a:p>
        </p:txBody>
      </p:sp>
    </p:spTree>
    <p:extLst>
      <p:ext uri="{BB962C8B-B14F-4D97-AF65-F5344CB8AC3E}">
        <p14:creationId xmlns:p14="http://schemas.microsoft.com/office/powerpoint/2010/main" val="2053476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3. Данные об особенностях предмета преступного </a:t>
            </a:r>
            <a:r>
              <a:rPr lang="ru-RU" sz="2400" dirty="0" smtClean="0">
                <a:solidFill>
                  <a:srgbClr val="FFC000"/>
                </a:solidFill>
              </a:rPr>
              <a:t>посягательства.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6232" y="2276872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Характерной особенностью квартирных краж в настоящее время является хищение малогабаритных предметов, обладающих определенной ценностью и спросом у населения, что </a:t>
            </a:r>
            <a:r>
              <a:rPr lang="ru-RU" sz="2400" dirty="0" smtClean="0">
                <a:solidFill>
                  <a:srgbClr val="FFC000"/>
                </a:solidFill>
              </a:rPr>
              <a:t>обеспечивает </a:t>
            </a:r>
            <a:r>
              <a:rPr lang="ru-RU" sz="2400" dirty="0">
                <a:solidFill>
                  <a:srgbClr val="FFC000"/>
                </a:solidFill>
              </a:rPr>
              <a:t>преступнику беспрепятственный вынос имущества из квартиры и его быструю реализацию в последующем.</a:t>
            </a:r>
          </a:p>
        </p:txBody>
      </p:sp>
    </p:spTree>
    <p:extLst>
      <p:ext uri="{BB962C8B-B14F-4D97-AF65-F5344CB8AC3E}">
        <p14:creationId xmlns:p14="http://schemas.microsoft.com/office/powerpoint/2010/main" val="1212421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476672"/>
            <a:ext cx="4214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4. Данные о мотиве и цели </a:t>
            </a:r>
            <a:r>
              <a:rPr lang="ru-RU" sz="2400" dirty="0" smtClean="0">
                <a:solidFill>
                  <a:srgbClr val="FFC000"/>
                </a:solidFill>
              </a:rPr>
              <a:t>кражи.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8627" y="1412776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Изучение мотива и цели совершения квартирных краж, как и любого другого умышленного преступления, позволяет  </a:t>
            </a:r>
            <a:r>
              <a:rPr lang="ru-RU" sz="2400" dirty="0" smtClean="0">
                <a:solidFill>
                  <a:srgbClr val="FFC000"/>
                </a:solidFill>
              </a:rPr>
              <a:t>выдвинуть </a:t>
            </a:r>
            <a:r>
              <a:rPr lang="ru-RU" sz="2400" dirty="0">
                <a:solidFill>
                  <a:srgbClr val="FFC000"/>
                </a:solidFill>
              </a:rPr>
              <a:t>версии о субъекте и субъективной стороне преступления, кроме этого, выявить преступника и изобличить его, а </a:t>
            </a:r>
            <a:r>
              <a:rPr lang="ru-RU" sz="2400" dirty="0" smtClean="0">
                <a:solidFill>
                  <a:srgbClr val="FFC000"/>
                </a:solidFill>
              </a:rPr>
              <a:t>также </a:t>
            </a:r>
            <a:r>
              <a:rPr lang="ru-RU" sz="2400" dirty="0">
                <a:solidFill>
                  <a:srgbClr val="FFC000"/>
                </a:solidFill>
              </a:rPr>
              <a:t>определить те причины и условия, которые способствовали совершению преступления, и позволят провести целый ряд мер профилактического характера в целях предупреждения </a:t>
            </a:r>
            <a:r>
              <a:rPr lang="ru-RU" sz="2400" dirty="0" smtClean="0">
                <a:solidFill>
                  <a:srgbClr val="FFC000"/>
                </a:solidFill>
              </a:rPr>
              <a:t>совершения </a:t>
            </a:r>
            <a:r>
              <a:rPr lang="ru-RU" sz="2400" dirty="0">
                <a:solidFill>
                  <a:srgbClr val="FFC000"/>
                </a:solidFill>
              </a:rPr>
              <a:t>такого рода преступлений.</a:t>
            </a:r>
          </a:p>
        </p:txBody>
      </p:sp>
    </p:spTree>
    <p:extLst>
      <p:ext uri="{BB962C8B-B14F-4D97-AF65-F5344CB8AC3E}">
        <p14:creationId xmlns:p14="http://schemas.microsoft.com/office/powerpoint/2010/main" val="1407520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2130" y="1412776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Преступный результат</a:t>
            </a:r>
            <a:r>
              <a:rPr lang="ru-RU" sz="2400" dirty="0">
                <a:solidFill>
                  <a:srgbClr val="FFC000"/>
                </a:solidFill>
              </a:rPr>
              <a:t>, определяется потребностями преступника, которые обусловлены возрастным, половым критерием, а также интересом личности, которые не совпадают у мужчин, женщин и подростков. Поэтому при получении информации о краденых вещах </a:t>
            </a:r>
            <a:r>
              <a:rPr lang="ru-RU" sz="2400" dirty="0" smtClean="0">
                <a:solidFill>
                  <a:srgbClr val="FFC000"/>
                </a:solidFill>
              </a:rPr>
              <a:t>лицо осуществляющее расследование </a:t>
            </a:r>
            <a:r>
              <a:rPr lang="ru-RU" sz="2400" dirty="0">
                <a:solidFill>
                  <a:srgbClr val="FFC000"/>
                </a:solidFill>
              </a:rPr>
              <a:t>может выдвинуть версии о том, кем является преступник и, что толкнуло его на совершение кражи. </a:t>
            </a:r>
          </a:p>
        </p:txBody>
      </p:sp>
    </p:spTree>
    <p:extLst>
      <p:ext uri="{BB962C8B-B14F-4D97-AF65-F5344CB8AC3E}">
        <p14:creationId xmlns:p14="http://schemas.microsoft.com/office/powerpoint/2010/main" val="2788645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</a:rPr>
              <a:t>5. Данные о способах совершения квартирной кражи как о средствах достижения преступных </a:t>
            </a:r>
            <a:r>
              <a:rPr lang="ru-RU" sz="2400" dirty="0" smtClean="0">
                <a:solidFill>
                  <a:srgbClr val="FFC000"/>
                </a:solidFill>
              </a:rPr>
              <a:t>целей.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8613" y="1844824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Способы краж можно подразделить на 3 большие группы: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1. Кражи, совершаемые путем тайного проникновения в</a:t>
            </a:r>
          </a:p>
          <a:p>
            <a:r>
              <a:rPr lang="ru-RU" sz="2400" dirty="0">
                <a:solidFill>
                  <a:srgbClr val="FFC000"/>
                </a:solidFill>
              </a:rPr>
              <a:t>квартиру, сопровождающиеся взломом.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1.	выбивания двери, отжима двери  различными орудиями («фомкой», домкратом и т.д.), </a:t>
            </a:r>
          </a:p>
          <a:p>
            <a:r>
              <a:rPr lang="ru-RU" sz="2400" dirty="0">
                <a:solidFill>
                  <a:srgbClr val="FFC000"/>
                </a:solidFill>
              </a:rPr>
              <a:t>2.	выпиливания, выбивания, отжима замка; </a:t>
            </a:r>
          </a:p>
          <a:p>
            <a:r>
              <a:rPr lang="ru-RU" sz="2400" dirty="0">
                <a:solidFill>
                  <a:srgbClr val="FFC000"/>
                </a:solidFill>
              </a:rPr>
              <a:t>3.	повреждения петель </a:t>
            </a:r>
            <a:r>
              <a:rPr lang="ru-RU" sz="2400" dirty="0" smtClean="0">
                <a:solidFill>
                  <a:srgbClr val="FFC000"/>
                </a:solidFill>
              </a:rPr>
              <a:t>двери</a:t>
            </a:r>
            <a:r>
              <a:rPr lang="ru-RU" sz="2400" dirty="0">
                <a:solidFill>
                  <a:srgbClr val="FFC000"/>
                </a:solidFill>
              </a:rPr>
              <a:t>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4.	разбития окна, взлома балконной двери.</a:t>
            </a:r>
          </a:p>
        </p:txBody>
      </p:sp>
    </p:spTree>
    <p:extLst>
      <p:ext uri="{BB962C8B-B14F-4D97-AF65-F5344CB8AC3E}">
        <p14:creationId xmlns:p14="http://schemas.microsoft.com/office/powerpoint/2010/main" val="2111115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84784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2. Кражи, совершаемые путем тайного проникновения в</a:t>
            </a:r>
          </a:p>
          <a:p>
            <a:r>
              <a:rPr lang="ru-RU" sz="2400" dirty="0">
                <a:solidFill>
                  <a:srgbClr val="FFC000"/>
                </a:solidFill>
              </a:rPr>
              <a:t>квартиру, не сопровождающиеся взломом преград.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1.	свободного входа через открытую входную дверь;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2.	свободного входа через открытое окно, форточку балконную дверь;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3.	подбор ключа, отмычки;</a:t>
            </a:r>
          </a:p>
        </p:txBody>
      </p:sp>
    </p:spTree>
    <p:extLst>
      <p:ext uri="{BB962C8B-B14F-4D97-AF65-F5344CB8AC3E}">
        <p14:creationId xmlns:p14="http://schemas.microsoft.com/office/powerpoint/2010/main" val="1980247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5379" y="764704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3. Кражи, совершаемые путем проникновения в квартиру на виду или с согласия потерпевших.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В данном случае преступник проникает в квартиру, пользуясь доверием детей и стариков, под благовидным предлогом, </a:t>
            </a:r>
            <a:r>
              <a:rPr lang="ru-RU" sz="2400" dirty="0" smtClean="0">
                <a:solidFill>
                  <a:srgbClr val="FFC000"/>
                </a:solidFill>
              </a:rPr>
              <a:t>представляясь </a:t>
            </a:r>
            <a:r>
              <a:rPr lang="ru-RU" sz="2400" dirty="0">
                <a:solidFill>
                  <a:srgbClr val="FFC000"/>
                </a:solidFill>
              </a:rPr>
              <a:t>работником какой-либо социальной службы, либо малоимущими и бездомными, прося </a:t>
            </a:r>
            <a:r>
              <a:rPr lang="ru-RU" sz="2400" dirty="0" smtClean="0">
                <a:solidFill>
                  <a:srgbClr val="FFC000"/>
                </a:solidFill>
              </a:rPr>
              <a:t>милостыню. </a:t>
            </a:r>
          </a:p>
          <a:p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 smtClean="0">
                <a:solidFill>
                  <a:srgbClr val="FFC000"/>
                </a:solidFill>
              </a:rPr>
              <a:t>Иногда </a:t>
            </a:r>
            <a:r>
              <a:rPr lang="ru-RU" sz="2400" dirty="0">
                <a:solidFill>
                  <a:srgbClr val="FFC000"/>
                </a:solidFill>
              </a:rPr>
              <a:t>потерпевшие сами приглашают в дом малознакомых людей с </a:t>
            </a:r>
            <a:r>
              <a:rPr lang="ru-RU" sz="2400" dirty="0" smtClean="0">
                <a:solidFill>
                  <a:srgbClr val="FFC000"/>
                </a:solidFill>
              </a:rPr>
              <a:t>целью </a:t>
            </a:r>
            <a:r>
              <a:rPr lang="ru-RU" sz="2400" dirty="0">
                <a:solidFill>
                  <a:srgbClr val="FFC000"/>
                </a:solidFill>
              </a:rPr>
              <a:t>распития спиртных напитков и зачастую, по данным </a:t>
            </a:r>
            <a:r>
              <a:rPr lang="ru-RU" sz="2400" dirty="0" smtClean="0">
                <a:solidFill>
                  <a:srgbClr val="FFC000"/>
                </a:solidFill>
              </a:rPr>
              <a:t>статистики</a:t>
            </a:r>
            <a:r>
              <a:rPr lang="ru-RU" sz="2400" dirty="0">
                <a:solidFill>
                  <a:srgbClr val="FFC000"/>
                </a:solidFill>
              </a:rPr>
              <a:t>, итогом таких встреч становится хищение личного </a:t>
            </a:r>
            <a:r>
              <a:rPr lang="ru-RU" sz="2400" dirty="0" smtClean="0">
                <a:solidFill>
                  <a:srgbClr val="FFC000"/>
                </a:solidFill>
              </a:rPr>
              <a:t>имущества </a:t>
            </a:r>
            <a:r>
              <a:rPr lang="ru-RU" sz="2400" dirty="0">
                <a:solidFill>
                  <a:srgbClr val="FFC000"/>
                </a:solidFill>
              </a:rPr>
              <a:t>хозяев квартиры.</a:t>
            </a:r>
          </a:p>
        </p:txBody>
      </p:sp>
    </p:spTree>
    <p:extLst>
      <p:ext uri="{BB962C8B-B14F-4D97-AF65-F5344CB8AC3E}">
        <p14:creationId xmlns:p14="http://schemas.microsoft.com/office/powerpoint/2010/main" val="2852021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747" y="54868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6. Данные об обстановке совершения анализируемого </a:t>
            </a:r>
            <a:r>
              <a:rPr lang="ru-RU" sz="2400" dirty="0" smtClean="0">
                <a:solidFill>
                  <a:srgbClr val="FFC000"/>
                </a:solidFill>
              </a:rPr>
              <a:t>преступления.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4864" y="1340768"/>
            <a:ext cx="81226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В ходе изучения судебно-следственной практики было </a:t>
            </a:r>
            <a:r>
              <a:rPr lang="ru-RU" sz="2400" dirty="0" smtClean="0">
                <a:solidFill>
                  <a:srgbClr val="FFC000"/>
                </a:solidFill>
              </a:rPr>
              <a:t>выявлено </a:t>
            </a:r>
            <a:r>
              <a:rPr lang="ru-RU" sz="2400" dirty="0">
                <a:solidFill>
                  <a:srgbClr val="FFC000"/>
                </a:solidFill>
              </a:rPr>
              <a:t>- 70% краж совершается из отдельных квартир, 6% - из коммунальных, 24% - из частных домов.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4863" y="3105835"/>
            <a:ext cx="81226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Более 80% </a:t>
            </a:r>
            <a:r>
              <a:rPr lang="ru-RU" sz="2400" dirty="0" smtClean="0">
                <a:solidFill>
                  <a:srgbClr val="FFC000"/>
                </a:solidFill>
              </a:rPr>
              <a:t>квартирных </a:t>
            </a:r>
            <a:r>
              <a:rPr lang="ru-RU" sz="2400" dirty="0">
                <a:solidFill>
                  <a:srgbClr val="FFC000"/>
                </a:solidFill>
              </a:rPr>
              <a:t>краж совершается в городах и крупных населенных пунктах. </a:t>
            </a:r>
          </a:p>
        </p:txBody>
      </p:sp>
    </p:spTree>
    <p:extLst>
      <p:ext uri="{BB962C8B-B14F-4D97-AF65-F5344CB8AC3E}">
        <p14:creationId xmlns:p14="http://schemas.microsoft.com/office/powerpoint/2010/main" val="374594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7954" y="548680"/>
            <a:ext cx="1128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C000"/>
                </a:solidFill>
              </a:rPr>
              <a:t>ПЛАН: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367963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§1. Криминалистическая характеристика квартирных </a:t>
            </a:r>
            <a:r>
              <a:rPr lang="ru-RU" sz="2400" dirty="0" smtClean="0">
                <a:solidFill>
                  <a:srgbClr val="FFC000"/>
                </a:solidFill>
              </a:rPr>
              <a:t>краж и краж из домовладений.</a:t>
            </a:r>
          </a:p>
          <a:p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§2. Организация расследования квартирных </a:t>
            </a:r>
            <a:r>
              <a:rPr lang="ru-RU" sz="2400" dirty="0" smtClean="0">
                <a:solidFill>
                  <a:srgbClr val="FFC000"/>
                </a:solidFill>
              </a:rPr>
              <a:t>краж и краж из домовладений.</a:t>
            </a:r>
          </a:p>
          <a:p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§3. Особенности тактики отдельных следственных действий.</a:t>
            </a:r>
          </a:p>
        </p:txBody>
      </p:sp>
    </p:spTree>
    <p:extLst>
      <p:ext uri="{BB962C8B-B14F-4D97-AF65-F5344CB8AC3E}">
        <p14:creationId xmlns:p14="http://schemas.microsoft.com/office/powerpoint/2010/main" val="3211357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Преступником могут быть оставлены следы рук, ног, обуви и, несколько реже, следы губ, зубов или транспортных средств. На месте преступления могут быть найдены предметы, </a:t>
            </a:r>
            <a:r>
              <a:rPr lang="ru-RU" sz="2400" dirty="0" smtClean="0">
                <a:solidFill>
                  <a:srgbClr val="FFC000"/>
                </a:solidFill>
              </a:rPr>
              <a:t>микрочастицы</a:t>
            </a:r>
            <a:r>
              <a:rPr lang="ru-RU" sz="2400" dirty="0">
                <a:solidFill>
                  <a:srgbClr val="FFC000"/>
                </a:solidFill>
              </a:rPr>
              <a:t>, оставленные преступником, которые могут </a:t>
            </a:r>
            <a:r>
              <a:rPr lang="ru-RU" sz="2400" dirty="0" smtClean="0">
                <a:solidFill>
                  <a:srgbClr val="FFC000"/>
                </a:solidFill>
              </a:rPr>
              <a:t>способствовать </a:t>
            </a:r>
            <a:r>
              <a:rPr lang="ru-RU" sz="2400" dirty="0">
                <a:solidFill>
                  <a:srgbClr val="FFC000"/>
                </a:solidFill>
              </a:rPr>
              <a:t>определению его внешности и рода занятий. Такие </a:t>
            </a:r>
            <a:r>
              <a:rPr lang="ru-RU" sz="2400" dirty="0" smtClean="0">
                <a:solidFill>
                  <a:srgbClr val="FFC000"/>
                </a:solidFill>
              </a:rPr>
              <a:t>предметы </a:t>
            </a:r>
            <a:r>
              <a:rPr lang="ru-RU" sz="2400" dirty="0">
                <a:solidFill>
                  <a:srgbClr val="FFC000"/>
                </a:solidFill>
              </a:rPr>
              <a:t>могут быть оставлены по неосторожности или специально, чтобы направить следствие по ложному пути. </a:t>
            </a:r>
            <a:endParaRPr lang="ru-RU" sz="2400" dirty="0" smtClean="0">
              <a:solidFill>
                <a:srgbClr val="FFC000"/>
              </a:solidFill>
            </a:endParaRPr>
          </a:p>
          <a:p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 smtClean="0">
                <a:solidFill>
                  <a:srgbClr val="FFC000"/>
                </a:solidFill>
              </a:rPr>
              <a:t>При </a:t>
            </a:r>
            <a:r>
              <a:rPr lang="ru-RU" sz="2400" dirty="0">
                <a:solidFill>
                  <a:srgbClr val="FFC000"/>
                </a:solidFill>
              </a:rPr>
              <a:t>проверке </a:t>
            </a:r>
            <a:r>
              <a:rPr lang="ru-RU" sz="2400" dirty="0" smtClean="0">
                <a:solidFill>
                  <a:srgbClr val="FFC000"/>
                </a:solidFill>
              </a:rPr>
              <a:t>версий </a:t>
            </a:r>
            <a:r>
              <a:rPr lang="ru-RU" sz="2400" dirty="0">
                <a:solidFill>
                  <a:srgbClr val="FFC000"/>
                </a:solidFill>
              </a:rPr>
              <a:t>об инсценировке нужно особое внимание обратить на </a:t>
            </a:r>
            <a:r>
              <a:rPr lang="ru-RU" sz="2400" dirty="0" smtClean="0">
                <a:solidFill>
                  <a:srgbClr val="FFC000"/>
                </a:solidFill>
              </a:rPr>
              <a:t>оставленные </a:t>
            </a:r>
            <a:r>
              <a:rPr lang="ru-RU" sz="2400" dirty="0">
                <a:solidFill>
                  <a:srgbClr val="FFC000"/>
                </a:solidFill>
              </a:rPr>
              <a:t>преступником следы, которые могут не соответствовать способу совершения преступления и местам их обнаружения.</a:t>
            </a:r>
          </a:p>
        </p:txBody>
      </p:sp>
    </p:spTree>
    <p:extLst>
      <p:ext uri="{BB962C8B-B14F-4D97-AF65-F5344CB8AC3E}">
        <p14:creationId xmlns:p14="http://schemas.microsoft.com/office/powerpoint/2010/main" val="28467694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Значительное число квартирных краж совершается весной (в мае), летом (все 3 месяца), осенью (в сентябре), т.е. тогда, когда большая часть населения выезжает в отпуска, на отдых за город, на дачу и квартиры </a:t>
            </a:r>
            <a:r>
              <a:rPr lang="ru-RU" sz="2400" dirty="0" smtClean="0">
                <a:solidFill>
                  <a:srgbClr val="FFC000"/>
                </a:solidFill>
              </a:rPr>
              <a:t>остаются </a:t>
            </a:r>
            <a:r>
              <a:rPr lang="ru-RU" sz="2400" dirty="0">
                <a:solidFill>
                  <a:srgbClr val="FFC000"/>
                </a:solidFill>
              </a:rPr>
              <a:t>без присмотра, что является прекрасной возможностью для квартирного вора реализовать свои преступные замыслы.</a:t>
            </a:r>
          </a:p>
          <a:p>
            <a:endParaRPr lang="ru-RU" sz="2400" dirty="0" smtClean="0">
              <a:solidFill>
                <a:srgbClr val="FFC000"/>
              </a:solidFill>
            </a:endParaRPr>
          </a:p>
          <a:p>
            <a:r>
              <a:rPr lang="ru-RU" sz="2400" dirty="0" smtClean="0">
                <a:solidFill>
                  <a:srgbClr val="FFC000"/>
                </a:solidFill>
              </a:rPr>
              <a:t>Кроме </a:t>
            </a:r>
            <a:r>
              <a:rPr lang="ru-RU" sz="2400" dirty="0">
                <a:solidFill>
                  <a:srgbClr val="FFC000"/>
                </a:solidFill>
              </a:rPr>
              <a:t>того, большинство краж рассматриваемой категории </a:t>
            </a:r>
            <a:r>
              <a:rPr lang="ru-RU" sz="2400" dirty="0" smtClean="0">
                <a:solidFill>
                  <a:srgbClr val="FFC000"/>
                </a:solidFill>
              </a:rPr>
              <a:t>совершаются </a:t>
            </a:r>
            <a:r>
              <a:rPr lang="ru-RU" sz="2400" dirty="0">
                <a:solidFill>
                  <a:srgbClr val="FFC000"/>
                </a:solidFill>
              </a:rPr>
              <a:t>в рабочие дни недели, в дневное время: 70% (с 6 до 12 ч. - 23%, с 12 до 16 ч. - 47%);  25% (с 16 до 24 ч); 5 % (с 24 до 6 ч).</a:t>
            </a:r>
          </a:p>
        </p:txBody>
      </p:sp>
    </p:spTree>
    <p:extLst>
      <p:ext uri="{BB962C8B-B14F-4D97-AF65-F5344CB8AC3E}">
        <p14:creationId xmlns:p14="http://schemas.microsoft.com/office/powerpoint/2010/main" val="207907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2060848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C000"/>
                </a:solidFill>
              </a:rPr>
              <a:t>§2. Организация расследования квартирных краж.</a:t>
            </a:r>
          </a:p>
        </p:txBody>
      </p:sp>
    </p:spTree>
    <p:extLst>
      <p:ext uri="{BB962C8B-B14F-4D97-AF65-F5344CB8AC3E}">
        <p14:creationId xmlns:p14="http://schemas.microsoft.com/office/powerpoint/2010/main" val="2872738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</a:rPr>
              <a:t>Обстоятельства, подлежащие установлению (доказыванию) по делам о квартирных </a:t>
            </a:r>
            <a:r>
              <a:rPr lang="ru-RU" sz="2400" dirty="0" smtClean="0">
                <a:solidFill>
                  <a:srgbClr val="FFC000"/>
                </a:solidFill>
              </a:rPr>
              <a:t>кражах.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044" y="3068960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Общий перечень обстоятельств, </a:t>
            </a:r>
            <a:r>
              <a:rPr lang="ru-RU" sz="2400" dirty="0" smtClean="0">
                <a:solidFill>
                  <a:srgbClr val="FFC000"/>
                </a:solidFill>
              </a:rPr>
              <a:t>подлежащих </a:t>
            </a:r>
            <a:r>
              <a:rPr lang="ru-RU" sz="2400" dirty="0">
                <a:solidFill>
                  <a:srgbClr val="FFC000"/>
                </a:solidFill>
              </a:rPr>
              <a:t>установлению (доказыванию) по уголовному делу оговорен в ст.73 УПК РФ. </a:t>
            </a:r>
          </a:p>
        </p:txBody>
      </p:sp>
    </p:spTree>
    <p:extLst>
      <p:ext uri="{BB962C8B-B14F-4D97-AF65-F5344CB8AC3E}">
        <p14:creationId xmlns:p14="http://schemas.microsoft.com/office/powerpoint/2010/main" val="1559366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Применительно к расследованию квартирных краж данные обстоятельства направлены на установление следующих элементов</a:t>
            </a:r>
            <a:r>
              <a:rPr lang="ru-RU" sz="2400" dirty="0" smtClean="0">
                <a:solidFill>
                  <a:srgbClr val="FFC000"/>
                </a:solidFill>
              </a:rPr>
              <a:t>:</a:t>
            </a:r>
          </a:p>
          <a:p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1.Установить личность преступника (членов преступной группы).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1) Установить личность </a:t>
            </a:r>
            <a:r>
              <a:rPr lang="ru-RU" sz="2400" dirty="0" smtClean="0">
                <a:solidFill>
                  <a:srgbClr val="FFC000"/>
                </a:solidFill>
              </a:rPr>
              <a:t>преступника.</a:t>
            </a:r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2) Выяснить связи преступника с </a:t>
            </a:r>
            <a:r>
              <a:rPr lang="ru-RU" sz="2400" dirty="0" smtClean="0">
                <a:solidFill>
                  <a:srgbClr val="FFC000"/>
                </a:solidFill>
              </a:rPr>
              <a:t>потерпевшим.</a:t>
            </a:r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3)Установить место проживания </a:t>
            </a:r>
            <a:r>
              <a:rPr lang="ru-RU" sz="2400" dirty="0" smtClean="0">
                <a:solidFill>
                  <a:srgbClr val="FFC000"/>
                </a:solidFill>
              </a:rPr>
              <a:t>преступника.</a:t>
            </a:r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4) Установить место нахождения преступника после совершения </a:t>
            </a:r>
            <a:r>
              <a:rPr lang="ru-RU" sz="2400" dirty="0" smtClean="0">
                <a:solidFill>
                  <a:srgbClr val="FFC000"/>
                </a:solidFill>
              </a:rPr>
              <a:t>кражи.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412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2627" y="1268760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2.Определенить вид, внутреннюю структуру, а также иные обстоятельства, характеризующие преступную группу: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1) Определить вид преступной </a:t>
            </a:r>
            <a:r>
              <a:rPr lang="ru-RU" sz="2400" dirty="0" smtClean="0">
                <a:solidFill>
                  <a:srgbClr val="FFC000"/>
                </a:solidFill>
              </a:rPr>
              <a:t>группы.</a:t>
            </a:r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2) Определить внутреннюю структуру преступной </a:t>
            </a:r>
            <a:r>
              <a:rPr lang="ru-RU" sz="2400" dirty="0" smtClean="0">
                <a:solidFill>
                  <a:srgbClr val="FFC000"/>
                </a:solidFill>
              </a:rPr>
              <a:t>группы.</a:t>
            </a:r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3) Установить преступную деятельность </a:t>
            </a:r>
            <a:r>
              <a:rPr lang="ru-RU" sz="2400" dirty="0" smtClean="0">
                <a:solidFill>
                  <a:srgbClr val="FFC000"/>
                </a:solidFill>
              </a:rPr>
              <a:t>группы.</a:t>
            </a:r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3.	Установить личность </a:t>
            </a:r>
            <a:r>
              <a:rPr lang="ru-RU" sz="2400" dirty="0" smtClean="0">
                <a:solidFill>
                  <a:srgbClr val="FFC000"/>
                </a:solidFill>
              </a:rPr>
              <a:t>потерпевшего.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674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12776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4.	Установить мотив и цель кражи: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1) Определить уровень жизни и материальное положения преступника (преступников).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2) Исходя из уровня жизни преступника определить мотив совершения кражи т.е. то, что побудило его на совершение </a:t>
            </a:r>
            <a:r>
              <a:rPr lang="ru-RU" sz="2400" dirty="0" smtClean="0">
                <a:solidFill>
                  <a:srgbClr val="FFC000"/>
                </a:solidFill>
              </a:rPr>
              <a:t>кражи.</a:t>
            </a:r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3) Исходя из мотива определить цель совершения кражи т.е. то, что необходимо сделать для реализации своих </a:t>
            </a:r>
            <a:r>
              <a:rPr lang="ru-RU" sz="2400" dirty="0" smtClean="0">
                <a:solidFill>
                  <a:srgbClr val="FFC000"/>
                </a:solidFill>
              </a:rPr>
              <a:t>желаний.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179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6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5. Установить способ совершения кражи</a:t>
            </a:r>
            <a:r>
              <a:rPr lang="ru-RU" sz="2400" dirty="0" smtClean="0">
                <a:solidFill>
                  <a:srgbClr val="FFC000"/>
                </a:solidFill>
              </a:rPr>
              <a:t>:</a:t>
            </a:r>
          </a:p>
          <a:p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1) Выяснить характер умысла на совершение </a:t>
            </a:r>
            <a:r>
              <a:rPr lang="ru-RU" sz="2400" dirty="0" smtClean="0">
                <a:solidFill>
                  <a:srgbClr val="FFC000"/>
                </a:solidFill>
              </a:rPr>
              <a:t>кражи.</a:t>
            </a:r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2) Установить, как преступник (преступники) готовились к совершению </a:t>
            </a:r>
            <a:r>
              <a:rPr lang="ru-RU" sz="2400" dirty="0" smtClean="0">
                <a:solidFill>
                  <a:srgbClr val="FFC000"/>
                </a:solidFill>
              </a:rPr>
              <a:t>преступления.</a:t>
            </a:r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3) Выяснить распределение ролей среди участников </a:t>
            </a:r>
            <a:r>
              <a:rPr lang="ru-RU" sz="2400" dirty="0" smtClean="0">
                <a:solidFill>
                  <a:srgbClr val="FFC000"/>
                </a:solidFill>
              </a:rPr>
              <a:t>преступной </a:t>
            </a:r>
            <a:r>
              <a:rPr lang="ru-RU" sz="2400" dirty="0">
                <a:solidFill>
                  <a:srgbClr val="FFC000"/>
                </a:solidFill>
              </a:rPr>
              <a:t>группы (наводчиков, исполнителей, руководителя и т.д.).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4) Определить,   какие  действия   осуществлял   преступник (члены преступной группы) перед проникновением в </a:t>
            </a:r>
            <a:r>
              <a:rPr lang="ru-RU" sz="2400" dirty="0" smtClean="0">
                <a:solidFill>
                  <a:srgbClr val="FFC000"/>
                </a:solidFill>
              </a:rPr>
              <a:t>квартиру.</a:t>
            </a:r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5) Установить, каким путем преступник (члены преступной группы) проник в квартиру (через дверь, окно и т.д.).</a:t>
            </a:r>
          </a:p>
        </p:txBody>
      </p:sp>
    </p:spTree>
    <p:extLst>
      <p:ext uri="{BB962C8B-B14F-4D97-AF65-F5344CB8AC3E}">
        <p14:creationId xmlns:p14="http://schemas.microsoft.com/office/powerpoint/2010/main" val="9702326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2308" y="620688"/>
            <a:ext cx="77768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6) Выяснить, каким образом происходило проникновение в </a:t>
            </a:r>
            <a:r>
              <a:rPr lang="ru-RU" sz="2400" dirty="0" smtClean="0">
                <a:solidFill>
                  <a:srgbClr val="FFC000"/>
                </a:solidFill>
              </a:rPr>
              <a:t>квартиру.</a:t>
            </a:r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7) Определить орудия преступления, которые </a:t>
            </a:r>
            <a:r>
              <a:rPr lang="ru-RU" sz="2400" dirty="0" smtClean="0">
                <a:solidFill>
                  <a:srgbClr val="FFC000"/>
                </a:solidFill>
              </a:rPr>
              <a:t>использовались </a:t>
            </a:r>
            <a:r>
              <a:rPr lang="ru-RU" sz="2400" dirty="0">
                <a:solidFill>
                  <a:srgbClr val="FFC000"/>
                </a:solidFill>
              </a:rPr>
              <a:t>преступником (преступниками) для преодоления преграды.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8) Установить, знал ли вор расположение квартиры и место хранения похищенного.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9)Определить, совершал ли преступник действия, не </a:t>
            </a:r>
            <a:r>
              <a:rPr lang="ru-RU" sz="2400" dirty="0" smtClean="0">
                <a:solidFill>
                  <a:srgbClr val="FFC000"/>
                </a:solidFill>
              </a:rPr>
              <a:t>связанные </a:t>
            </a:r>
            <a:r>
              <a:rPr lang="ru-RU" sz="2400" dirty="0">
                <a:solidFill>
                  <a:srgbClr val="FFC000"/>
                </a:solidFill>
              </a:rPr>
              <a:t>с непосредственным завладением похищенного имущества (курение, прием пищи и т.д.).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10) Выяснить, каким образом преступник ушел с места </a:t>
            </a:r>
            <a:r>
              <a:rPr lang="ru-RU" sz="2400" dirty="0" smtClean="0">
                <a:solidFill>
                  <a:srgbClr val="FFC000"/>
                </a:solidFill>
              </a:rPr>
              <a:t>совершения </a:t>
            </a:r>
            <a:r>
              <a:rPr lang="ru-RU" sz="2400" dirty="0">
                <a:solidFill>
                  <a:srgbClr val="FFC000"/>
                </a:solidFill>
              </a:rPr>
              <a:t>кражи.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11) Совершал ли преступник какие-либо действия по </a:t>
            </a:r>
            <a:r>
              <a:rPr lang="ru-RU" sz="2400" dirty="0" smtClean="0">
                <a:solidFill>
                  <a:srgbClr val="FFC000"/>
                </a:solidFill>
              </a:rPr>
              <a:t>сокрытию </a:t>
            </a:r>
            <a:r>
              <a:rPr lang="ru-RU" sz="2400" dirty="0">
                <a:solidFill>
                  <a:srgbClr val="FFC000"/>
                </a:solidFill>
              </a:rPr>
              <a:t>следов кражи.</a:t>
            </a:r>
          </a:p>
        </p:txBody>
      </p:sp>
    </p:spTree>
    <p:extLst>
      <p:ext uri="{BB962C8B-B14F-4D97-AF65-F5344CB8AC3E}">
        <p14:creationId xmlns:p14="http://schemas.microsoft.com/office/powerpoint/2010/main" val="14008101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12) Установить, применялось ли преступником транспортное средство для транспортировки похищенного.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13) Выяснить, является ли такой транспорт собственностью преступника, его знакомых, близких или же он сам был похищен для использования его при совершении кражи.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14) Установить, нет ли вблизи с местом совершения кражи тайников, где может быть спрятана часть похищенного </a:t>
            </a:r>
            <a:r>
              <a:rPr lang="ru-RU" sz="2400" dirty="0" smtClean="0">
                <a:solidFill>
                  <a:srgbClr val="FFC000"/>
                </a:solidFill>
              </a:rPr>
              <a:t>имущества</a:t>
            </a:r>
            <a:r>
              <a:rPr lang="ru-RU" sz="2400" dirty="0">
                <a:solidFill>
                  <a:srgbClr val="FFC000"/>
                </a:solidFill>
              </a:rPr>
              <a:t>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15)Выяснить, каким образом может распорядиться </a:t>
            </a:r>
            <a:r>
              <a:rPr lang="ru-RU" sz="2400" dirty="0" smtClean="0">
                <a:solidFill>
                  <a:srgbClr val="FFC000"/>
                </a:solidFill>
              </a:rPr>
              <a:t>похищенным </a:t>
            </a:r>
            <a:r>
              <a:rPr lang="ru-RU" sz="2400" dirty="0">
                <a:solidFill>
                  <a:srgbClr val="FFC000"/>
                </a:solidFill>
              </a:rPr>
              <a:t>имуществом </a:t>
            </a:r>
            <a:r>
              <a:rPr lang="ru-RU" sz="2400" dirty="0" smtClean="0">
                <a:solidFill>
                  <a:srgbClr val="FFC000"/>
                </a:solidFill>
              </a:rPr>
              <a:t>преступник.</a:t>
            </a:r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16)Установить возможных свидетелей, которые находились на пути следования преступника к месту совершения </a:t>
            </a:r>
            <a:r>
              <a:rPr lang="ru-RU" sz="2400" dirty="0" smtClean="0">
                <a:solidFill>
                  <a:srgbClr val="FFC000"/>
                </a:solidFill>
              </a:rPr>
              <a:t>преступления </a:t>
            </a:r>
            <a:r>
              <a:rPr lang="ru-RU" sz="2400" dirty="0">
                <a:solidFill>
                  <a:srgbClr val="FFC000"/>
                </a:solidFill>
              </a:rPr>
              <a:t>и от него.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17)Выяснить, как преступник вышел из квартиры.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18)Определить, в каком направлении скрылся </a:t>
            </a:r>
            <a:r>
              <a:rPr lang="ru-RU" sz="2400" dirty="0" smtClean="0">
                <a:solidFill>
                  <a:srgbClr val="FFC000"/>
                </a:solidFill>
              </a:rPr>
              <a:t>преступник. 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173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44824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§1. Криминалистическая характеристика квартирных краж и краж из домовладений.</a:t>
            </a:r>
          </a:p>
        </p:txBody>
      </p:sp>
    </p:spTree>
    <p:extLst>
      <p:ext uri="{BB962C8B-B14F-4D97-AF65-F5344CB8AC3E}">
        <p14:creationId xmlns:p14="http://schemas.microsoft.com/office/powerpoint/2010/main" val="40929553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 6. Установить обстановку совершения кражи</a:t>
            </a:r>
            <a:r>
              <a:rPr lang="ru-RU" sz="2400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1)Установить, какие имеются изменения в обстановке </a:t>
            </a:r>
            <a:r>
              <a:rPr lang="ru-RU" sz="2400" dirty="0" smtClean="0">
                <a:solidFill>
                  <a:srgbClr val="FFC000"/>
                </a:solidFill>
              </a:rPr>
              <a:t>квартиры</a:t>
            </a:r>
            <a:r>
              <a:rPr lang="ru-RU" sz="2400" dirty="0">
                <a:solidFill>
                  <a:srgbClr val="FFC000"/>
                </a:solidFill>
              </a:rPr>
              <a:t>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2)Выяснить локализацию таких </a:t>
            </a:r>
            <a:r>
              <a:rPr lang="ru-RU" sz="2400" dirty="0" smtClean="0">
                <a:solidFill>
                  <a:srgbClr val="FFC000"/>
                </a:solidFill>
              </a:rPr>
              <a:t>изменений.</a:t>
            </a:r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3)Определить характер произведенного нарушения </a:t>
            </a:r>
            <a:r>
              <a:rPr lang="ru-RU" sz="2400" dirty="0" smtClean="0">
                <a:solidFill>
                  <a:srgbClr val="FFC000"/>
                </a:solidFill>
              </a:rPr>
              <a:t>обстановки.</a:t>
            </a:r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4)Установить наличие и локализацию следов, </a:t>
            </a:r>
            <a:r>
              <a:rPr lang="ru-RU" sz="2400" dirty="0" smtClean="0">
                <a:solidFill>
                  <a:srgbClr val="FFC000"/>
                </a:solidFill>
              </a:rPr>
              <a:t>характеризующих </a:t>
            </a:r>
            <a:r>
              <a:rPr lang="ru-RU" sz="2400" dirty="0">
                <a:solidFill>
                  <a:srgbClr val="FFC000"/>
                </a:solidFill>
              </a:rPr>
              <a:t>преступника (преступников).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5)Установить, пригодны ли они для </a:t>
            </a:r>
            <a:r>
              <a:rPr lang="ru-RU" sz="2400" dirty="0" smtClean="0">
                <a:solidFill>
                  <a:srgbClr val="FFC000"/>
                </a:solidFill>
              </a:rPr>
              <a:t>идентификации.</a:t>
            </a:r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6)Определить их видовую принадлежность и </a:t>
            </a:r>
            <a:r>
              <a:rPr lang="ru-RU" sz="2400" dirty="0" smtClean="0">
                <a:solidFill>
                  <a:srgbClr val="FFC000"/>
                </a:solidFill>
              </a:rPr>
              <a:t>криминалистическую </a:t>
            </a:r>
            <a:r>
              <a:rPr lang="ru-RU" sz="2400" dirty="0">
                <a:solidFill>
                  <a:srgbClr val="FFC000"/>
                </a:solidFill>
              </a:rPr>
              <a:t>значимость.</a:t>
            </a:r>
          </a:p>
        </p:txBody>
      </p:sp>
    </p:spTree>
    <p:extLst>
      <p:ext uri="{BB962C8B-B14F-4D97-AF65-F5344CB8AC3E}">
        <p14:creationId xmlns:p14="http://schemas.microsoft.com/office/powerpoint/2010/main" val="35909992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7)Выяснить, имеются ли следы на месте происшествия, </a:t>
            </a:r>
            <a:r>
              <a:rPr lang="ru-RU" sz="2400" dirty="0" smtClean="0">
                <a:solidFill>
                  <a:srgbClr val="FFC000"/>
                </a:solidFill>
              </a:rPr>
              <a:t>характеризующие </a:t>
            </a:r>
            <a:r>
              <a:rPr lang="ru-RU" sz="2400" dirty="0">
                <a:solidFill>
                  <a:srgbClr val="FFC000"/>
                </a:solidFill>
              </a:rPr>
              <a:t>способ совершения и орудия преступления.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8)Выяснить, когда была совершена кража.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9)Установить примерное время, которое понадобилось </a:t>
            </a:r>
            <a:r>
              <a:rPr lang="ru-RU" sz="2400" dirty="0" smtClean="0">
                <a:solidFill>
                  <a:srgbClr val="FFC000"/>
                </a:solidFill>
              </a:rPr>
              <a:t>преступнику </a:t>
            </a:r>
            <a:r>
              <a:rPr lang="ru-RU" sz="2400" dirty="0">
                <a:solidFill>
                  <a:srgbClr val="FFC000"/>
                </a:solidFill>
              </a:rPr>
              <a:t>(преступникам), чтобы проникнуть в квартиру.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10)Определить, сколько времени провел преступник (</a:t>
            </a:r>
            <a:r>
              <a:rPr lang="ru-RU" sz="2400" dirty="0" smtClean="0">
                <a:solidFill>
                  <a:srgbClr val="FFC000"/>
                </a:solidFill>
              </a:rPr>
              <a:t>преступники</a:t>
            </a:r>
            <a:r>
              <a:rPr lang="ru-RU" sz="2400" dirty="0">
                <a:solidFill>
                  <a:srgbClr val="FFC000"/>
                </a:solidFill>
              </a:rPr>
              <a:t>) в квартире.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11)Установить, почему именно данное время выбрал </a:t>
            </a:r>
            <a:r>
              <a:rPr lang="ru-RU" sz="2400" dirty="0" smtClean="0">
                <a:solidFill>
                  <a:srgbClr val="FFC000"/>
                </a:solidFill>
              </a:rPr>
              <a:t>преступник </a:t>
            </a:r>
            <a:r>
              <a:rPr lang="ru-RU" sz="2400" dirty="0">
                <a:solidFill>
                  <a:srgbClr val="FFC000"/>
                </a:solidFill>
              </a:rPr>
              <a:t>(преступники) для совершения кражи.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12)Выяснить, почему именно квартиру потерпевшего </a:t>
            </a:r>
            <a:r>
              <a:rPr lang="ru-RU" sz="2400" dirty="0" smtClean="0">
                <a:solidFill>
                  <a:srgbClr val="FFC000"/>
                </a:solidFill>
              </a:rPr>
              <a:t>выбрал </a:t>
            </a:r>
            <a:r>
              <a:rPr lang="ru-RU" sz="2400" dirty="0">
                <a:solidFill>
                  <a:srgbClr val="FFC000"/>
                </a:solidFill>
              </a:rPr>
              <a:t>преступник (преступники).</a:t>
            </a:r>
          </a:p>
        </p:txBody>
      </p:sp>
    </p:spTree>
    <p:extLst>
      <p:ext uri="{BB962C8B-B14F-4D97-AF65-F5344CB8AC3E}">
        <p14:creationId xmlns:p14="http://schemas.microsoft.com/office/powerpoint/2010/main" val="3852214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52736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13)Установить метеоусловия в день совершения </a:t>
            </a:r>
            <a:r>
              <a:rPr lang="ru-RU" sz="2400" dirty="0" smtClean="0">
                <a:solidFill>
                  <a:srgbClr val="FFC000"/>
                </a:solidFill>
              </a:rPr>
              <a:t>преступления </a:t>
            </a:r>
            <a:r>
              <a:rPr lang="ru-RU" sz="2400" dirty="0">
                <a:solidFill>
                  <a:srgbClr val="FFC000"/>
                </a:solidFill>
              </a:rPr>
              <a:t>(погода, осадки, видимость и т.д.).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14)Определить обстоятельства, способствующие </a:t>
            </a:r>
            <a:r>
              <a:rPr lang="ru-RU" sz="2400" dirty="0" smtClean="0">
                <a:solidFill>
                  <a:srgbClr val="FFC000"/>
                </a:solidFill>
              </a:rPr>
              <a:t>совершению преступления.</a:t>
            </a:r>
          </a:p>
          <a:p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Разработка типового перечня обстоятельств, подлежащих </a:t>
            </a:r>
            <a:r>
              <a:rPr lang="ru-RU" sz="2400" dirty="0" smtClean="0">
                <a:solidFill>
                  <a:srgbClr val="FFC000"/>
                </a:solidFill>
              </a:rPr>
              <a:t>установлению</a:t>
            </a:r>
            <a:r>
              <a:rPr lang="ru-RU" sz="2400" dirty="0">
                <a:solidFill>
                  <a:srgbClr val="FFC000"/>
                </a:solidFill>
              </a:rPr>
              <a:t>, предполагает выделение конкретных задач. </a:t>
            </a:r>
            <a:endParaRPr lang="ru-RU" sz="2400" dirty="0" smtClean="0">
              <a:solidFill>
                <a:srgbClr val="FFC000"/>
              </a:solidFill>
            </a:endParaRPr>
          </a:p>
          <a:p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 smtClean="0">
                <a:solidFill>
                  <a:srgbClr val="FFC000"/>
                </a:solidFill>
              </a:rPr>
              <a:t>Например</a:t>
            </a:r>
            <a:r>
              <a:rPr lang="ru-RU" sz="2400" dirty="0">
                <a:solidFill>
                  <a:srgbClr val="FFC000"/>
                </a:solidFill>
              </a:rPr>
              <a:t>, задач, которые необходимо решить на первоначальном этапе расследования квартирных краж с учетом типичных следственных ситуаций, возникающих на указанном этапе.</a:t>
            </a:r>
          </a:p>
        </p:txBody>
      </p:sp>
    </p:spTree>
    <p:extLst>
      <p:ext uri="{BB962C8B-B14F-4D97-AF65-F5344CB8AC3E}">
        <p14:creationId xmlns:p14="http://schemas.microsoft.com/office/powerpoint/2010/main" val="33354120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8489" y="47667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Типичные следственные ситуации и основные направления первоначального этапа расследования квартирных краж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060848"/>
            <a:ext cx="799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Ситуация должна рассматриваться нами как сложная составная динамическая система с положением в центре личности, окруженной обстоятельствами и обстановкой. Ситуация рассматривается в современном пространственно-временном отрезке между тем, что было ранее, что есть на данный момент и тем, что будет в обозримом прогнозируемом будущем.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Преступная (криминальная) ситуация – это динамичный переход от одного (некриминального) состояния в другое (криминальное). Поэтому именно состояние динамики дает основание говорить о возникновении криминальной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40314372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Следственные ситуации формируются под воздействием объективных и субъективных факторов (условий). К числу объективных факторов (условий), влияющих на ее формирование, мы можем отнести:</a:t>
            </a:r>
          </a:p>
          <a:p>
            <a:r>
              <a:rPr lang="ru-RU" sz="2400" dirty="0">
                <a:solidFill>
                  <a:srgbClr val="FFC000"/>
                </a:solidFill>
              </a:rPr>
              <a:t>- наличие и характер имеющейся в распоряжении следователя доказательственной и ориентирующей информации, что зависит от механизма расследуемого события и условий возникновения его следов в окружающей среде;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- наличие и устойчивость существования еще не использованных источников доказательственной информации и надежных каналов поступления ориентирующей информации;</a:t>
            </a:r>
          </a:p>
        </p:txBody>
      </p:sp>
    </p:spTree>
    <p:extLst>
      <p:ext uri="{BB962C8B-B14F-4D97-AF65-F5344CB8AC3E}">
        <p14:creationId xmlns:p14="http://schemas.microsoft.com/office/powerpoint/2010/main" val="32003710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8720" y="1124744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- интенсивность процессов исчезновения доказательств и сила влияющих на эти процессы факторов;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- наличие в данный момент в распоряжении следователя, органа дознания необходимых сил, средств, времени и возможность их использования оптимальным образом;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- существующая в данный момент уголовно-правовая оценка расследуемого события. </a:t>
            </a:r>
          </a:p>
        </p:txBody>
      </p:sp>
    </p:spTree>
    <p:extLst>
      <p:ext uri="{BB962C8B-B14F-4D97-AF65-F5344CB8AC3E}">
        <p14:creationId xmlns:p14="http://schemas.microsoft.com/office/powerpoint/2010/main" val="10109812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36712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Субъективными факторами (условиями), влияющими на формирование следственной ситуации, на наш взгляд, являются:</a:t>
            </a:r>
          </a:p>
          <a:p>
            <a:r>
              <a:rPr lang="ru-RU" sz="2400" dirty="0">
                <a:solidFill>
                  <a:srgbClr val="FFC000"/>
                </a:solidFill>
              </a:rPr>
              <a:t>-	психологическое состояние лиц, проходящих по расследуемому делу;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-	психологическое состояние следователя, уровень его знаний и умений, практический опыт, способность следователя принимать и реализовывать решения в экстремальных условиях;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-	противодействие установлению истины со стороны преступника и его связей, а иногда и потерпевшего, и свидетелей;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-	неблагоприятное (конфликтное) течение расследования;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-	усилия следователя, направленные на изменение следственной ситуации в благоприятную для следствия сторону;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-	</a:t>
            </a:r>
          </a:p>
        </p:txBody>
      </p:sp>
    </p:spTree>
    <p:extLst>
      <p:ext uri="{BB962C8B-B14F-4D97-AF65-F5344CB8AC3E}">
        <p14:creationId xmlns:p14="http://schemas.microsoft.com/office/powerpoint/2010/main" val="1458465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-	последствия ошибочных действий следователя, оперативного работника, эксперта, понятых;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-	последствия разглашения данных предварительного расследования: непредвиденные действия потерпевшего или лиц, непричастных к расследуемому событию.</a:t>
            </a:r>
          </a:p>
          <a:p>
            <a:endParaRPr lang="ru-RU" sz="2400" dirty="0" smtClean="0">
              <a:solidFill>
                <a:srgbClr val="FFC000"/>
              </a:solidFill>
            </a:endParaRPr>
          </a:p>
          <a:p>
            <a:r>
              <a:rPr lang="ru-RU" sz="2400" dirty="0" smtClean="0">
                <a:solidFill>
                  <a:srgbClr val="FFC000"/>
                </a:solidFill>
              </a:rPr>
              <a:t>Сочетание </a:t>
            </a:r>
            <a:r>
              <a:rPr lang="ru-RU" sz="2400" dirty="0">
                <a:solidFill>
                  <a:srgbClr val="FFC000"/>
                </a:solidFill>
              </a:rPr>
              <a:t>и результаты воздействия всех этих факторов обуславливают индивидуальность следственной ситуации в момент расследования, ее содержание, то есть конкретную совокупность условий, в которых приходится или предстоит действовать следователю.</a:t>
            </a:r>
          </a:p>
        </p:txBody>
      </p:sp>
    </p:spTree>
    <p:extLst>
      <p:ext uri="{BB962C8B-B14F-4D97-AF65-F5344CB8AC3E}">
        <p14:creationId xmlns:p14="http://schemas.microsoft.com/office/powerpoint/2010/main" val="18302396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3888" y="260648"/>
            <a:ext cx="80648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Теоретизация </a:t>
            </a:r>
            <a:r>
              <a:rPr lang="ru-RU" sz="2400" dirty="0">
                <a:solidFill>
                  <a:srgbClr val="FFC000"/>
                </a:solidFill>
              </a:rPr>
              <a:t>ситуаций порой не отражает истинную классификацию и индивидуальность ситуаций складывающихся в реальной жизни и практической деятельности. Так как в реальности же ситуации, с которыми может столкнуться следователь могут быть:</a:t>
            </a:r>
          </a:p>
          <a:p>
            <a:r>
              <a:rPr lang="ru-RU" sz="2400" dirty="0">
                <a:solidFill>
                  <a:srgbClr val="FFC000"/>
                </a:solidFill>
              </a:rPr>
              <a:t>- исходными, промежуточными и конечными;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- простые и сложные; - статические и динамические; - системные – структурные; - конструктивные или </a:t>
            </a:r>
            <a:r>
              <a:rPr lang="ru-RU" sz="2400" dirty="0" err="1">
                <a:solidFill>
                  <a:srgbClr val="FFC000"/>
                </a:solidFill>
              </a:rPr>
              <a:t>деконструктивные</a:t>
            </a:r>
            <a:r>
              <a:rPr lang="ru-RU" sz="2400" dirty="0">
                <a:solidFill>
                  <a:srgbClr val="FFC000"/>
                </a:solidFill>
              </a:rPr>
              <a:t>, направленные на создание или разрушение; - латентные (скрытые) или явные; - мотивированные и немотивированные; - благоприятные и неблагоприятные; - рациональные и иррациональные (по продуманности); - кратковременные или долговременные; - индивидуальные и групповые; - интерпретационные (объяснительные); -  специфические (по реализуемому способу); - профессиональные; - рецидивные; - заказные; - случайные; - неосторожные; -</a:t>
            </a:r>
            <a:r>
              <a:rPr lang="ru-RU" sz="2400" dirty="0" err="1">
                <a:solidFill>
                  <a:srgbClr val="FFC000"/>
                </a:solidFill>
              </a:rPr>
              <a:t>эксцессные</a:t>
            </a:r>
            <a:r>
              <a:rPr lang="ru-RU" sz="2400" dirty="0">
                <a:solidFill>
                  <a:srgbClr val="FFC000"/>
                </a:solidFill>
              </a:rPr>
              <a:t> (неожиданные для </a:t>
            </a:r>
            <a:r>
              <a:rPr lang="ru-RU" sz="2400" dirty="0" smtClean="0">
                <a:solidFill>
                  <a:srgbClr val="FFC000"/>
                </a:solidFill>
              </a:rPr>
              <a:t>соучастников) </a:t>
            </a:r>
            <a:r>
              <a:rPr lang="ru-RU" sz="2400" dirty="0">
                <a:solidFill>
                  <a:srgbClr val="FFC000"/>
                </a:solidFill>
              </a:rPr>
              <a:t>и т.д. </a:t>
            </a:r>
          </a:p>
        </p:txBody>
      </p:sp>
    </p:spTree>
    <p:extLst>
      <p:ext uri="{BB962C8B-B14F-4D97-AF65-F5344CB8AC3E}">
        <p14:creationId xmlns:p14="http://schemas.microsoft.com/office/powerpoint/2010/main" val="7761880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Мы же в рамках лекции вынуждены идти на поводу у теоретиков и рассматривать следственные ситуации по времени их возникновения (в основном исходные) и по степени их благоприятности. Своего рода, обобщая исходные следственные ситуации в первую очередь первоначального этапа расследования и предлагая своего рода «штамп», - алгоритм (программу) действий и что самое плохое, это беря за основу типичность, то есть повторяемость (в кавычках)  следственной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3833259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Статья 158 УК РФ предусматривает, что кража – это тайное хищение чужого имущества. </a:t>
            </a:r>
            <a:endParaRPr lang="ru-RU" sz="2400" dirty="0" smtClean="0">
              <a:solidFill>
                <a:srgbClr val="FFC000"/>
              </a:solidFill>
            </a:endParaRPr>
          </a:p>
          <a:p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Примечание к ст. 139 УК РФ предусматривает, что под жилищем в статьях Уголовного Кодекса понимаются индивидуальный жилой дом с входящими в него жилыми и нежилыми помещениями, жилое помещение независимо от формы собственности, входящее в жилищный фонд и пригодное для постоянного или временного проживания, а равно иное помещение или строение, не входящие в жилищный фонд, но предназначенные для временного проживания.</a:t>
            </a:r>
          </a:p>
        </p:txBody>
      </p:sp>
    </p:spTree>
    <p:extLst>
      <p:ext uri="{BB962C8B-B14F-4D97-AF65-F5344CB8AC3E}">
        <p14:creationId xmlns:p14="http://schemas.microsoft.com/office/powerpoint/2010/main" val="27125939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На основе изучения и обобщения следственной практики по делам о квартирных кражах на </a:t>
            </a:r>
            <a:r>
              <a:rPr lang="ru-RU" sz="2400" dirty="0" smtClean="0">
                <a:solidFill>
                  <a:srgbClr val="FFC000"/>
                </a:solidFill>
              </a:rPr>
              <a:t>первоначальном </a:t>
            </a:r>
            <a:r>
              <a:rPr lang="ru-RU" sz="2400" dirty="0">
                <a:solidFill>
                  <a:srgbClr val="FFC000"/>
                </a:solidFill>
              </a:rPr>
              <a:t>этапе их расследования можно выделить следующие типичные следственные ситуации.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1.	Преступник (группа лиц) задержан(ы) в момент  </a:t>
            </a:r>
            <a:r>
              <a:rPr lang="ru-RU" sz="2400" dirty="0" smtClean="0">
                <a:solidFill>
                  <a:srgbClr val="FFC000"/>
                </a:solidFill>
              </a:rPr>
              <a:t>совершения </a:t>
            </a:r>
            <a:r>
              <a:rPr lang="ru-RU" sz="2400" dirty="0">
                <a:solidFill>
                  <a:srgbClr val="FFC000"/>
                </a:solidFill>
              </a:rPr>
              <a:t>кражи или сразу же после ее осуществления.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2.	Имеется достоверная информация о предполагаемом </a:t>
            </a:r>
            <a:r>
              <a:rPr lang="ru-RU" sz="2400" dirty="0" smtClean="0">
                <a:solidFill>
                  <a:srgbClr val="FFC000"/>
                </a:solidFill>
              </a:rPr>
              <a:t>преступнике </a:t>
            </a:r>
            <a:r>
              <a:rPr lang="ru-RU" sz="2400" dirty="0">
                <a:solidFill>
                  <a:srgbClr val="FFC000"/>
                </a:solidFill>
              </a:rPr>
              <a:t>(некоторых членах группы), но последний скрылся (они скрылись).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3.	Имеется незначительная или полностью отсутствует информация о преступнике (</a:t>
            </a:r>
            <a:r>
              <a:rPr lang="ru-RU" sz="2400" dirty="0" smtClean="0">
                <a:solidFill>
                  <a:srgbClr val="FFC000"/>
                </a:solidFill>
              </a:rPr>
              <a:t>преступниках</a:t>
            </a:r>
            <a:r>
              <a:rPr lang="ru-RU" sz="2400" dirty="0">
                <a:solidFill>
                  <a:srgbClr val="FFC000"/>
                </a:solidFill>
              </a:rPr>
              <a:t>), который с места происшествия скрылся.</a:t>
            </a:r>
          </a:p>
        </p:txBody>
      </p:sp>
    </p:spTree>
    <p:extLst>
      <p:ext uri="{BB962C8B-B14F-4D97-AF65-F5344CB8AC3E}">
        <p14:creationId xmlns:p14="http://schemas.microsoft.com/office/powerpoint/2010/main" val="18838082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132856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Рассмотрим </a:t>
            </a:r>
            <a:r>
              <a:rPr lang="ru-RU" sz="2400" dirty="0">
                <a:solidFill>
                  <a:srgbClr val="FFC000"/>
                </a:solidFill>
              </a:rPr>
              <a:t>общую типовую программу </a:t>
            </a:r>
            <a:r>
              <a:rPr lang="ru-RU" sz="2400" dirty="0" smtClean="0">
                <a:solidFill>
                  <a:srgbClr val="FFC000"/>
                </a:solidFill>
              </a:rPr>
              <a:t>первоначального </a:t>
            </a:r>
            <a:r>
              <a:rPr lang="ru-RU" sz="2400" dirty="0">
                <a:solidFill>
                  <a:srgbClr val="FFC000"/>
                </a:solidFill>
              </a:rPr>
              <a:t>этапа расследования квартирных краж с учетом выделенных типовых следственных ситуаций.</a:t>
            </a:r>
          </a:p>
        </p:txBody>
      </p:sp>
    </p:spTree>
    <p:extLst>
      <p:ext uri="{BB962C8B-B14F-4D97-AF65-F5344CB8AC3E}">
        <p14:creationId xmlns:p14="http://schemas.microsoft.com/office/powerpoint/2010/main" val="24407325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0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Типовая следственная ситуация 1</a:t>
            </a:r>
            <a:r>
              <a:rPr lang="ru-RU" sz="2400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Преступник (группа лиц) задержан(ы) в момент  совершения кражи или сразу же после ее осуществления. </a:t>
            </a:r>
          </a:p>
          <a:p>
            <a:r>
              <a:rPr lang="ru-RU" sz="2400" dirty="0">
                <a:solidFill>
                  <a:srgbClr val="FFC000"/>
                </a:solidFill>
              </a:rPr>
              <a:t>Типовые задачи расследования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1.	Определить признаки состава преступления в действиях </a:t>
            </a:r>
            <a:r>
              <a:rPr lang="ru-RU" sz="2400" dirty="0" smtClean="0">
                <a:solidFill>
                  <a:srgbClr val="FFC000"/>
                </a:solidFill>
              </a:rPr>
              <a:t>задержанных </a:t>
            </a:r>
            <a:r>
              <a:rPr lang="ru-RU" sz="2400" dirty="0">
                <a:solidFill>
                  <a:srgbClr val="FFC000"/>
                </a:solidFill>
              </a:rPr>
              <a:t>лиц.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2.	Определить вид, особенности и объем похищенного имущества.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3.	Организовать его розыск (если преступники успели </a:t>
            </a:r>
            <a:r>
              <a:rPr lang="ru-RU" sz="2400" dirty="0" smtClean="0">
                <a:solidFill>
                  <a:srgbClr val="FFC000"/>
                </a:solidFill>
              </a:rPr>
              <a:t>освободиться </a:t>
            </a:r>
            <a:r>
              <a:rPr lang="ru-RU" sz="2400" dirty="0">
                <a:solidFill>
                  <a:srgbClr val="FFC000"/>
                </a:solidFill>
              </a:rPr>
              <a:t>от похищенного).</a:t>
            </a:r>
          </a:p>
        </p:txBody>
      </p:sp>
    </p:spTree>
    <p:extLst>
      <p:ext uri="{BB962C8B-B14F-4D97-AF65-F5344CB8AC3E}">
        <p14:creationId xmlns:p14="http://schemas.microsoft.com/office/powerpoint/2010/main" val="30267993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89844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Типовой комплекс действий по решению типовых задач расследования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1.	Провести задержание преступника, если последний был </a:t>
            </a:r>
            <a:r>
              <a:rPr lang="ru-RU" sz="2400" dirty="0" smtClean="0">
                <a:solidFill>
                  <a:srgbClr val="FFC000"/>
                </a:solidFill>
              </a:rPr>
              <a:t>обнаружен </a:t>
            </a:r>
            <a:r>
              <a:rPr lang="ru-RU" sz="2400" dirty="0">
                <a:solidFill>
                  <a:srgbClr val="FFC000"/>
                </a:solidFill>
              </a:rPr>
              <a:t>во время совершения им преступления или сразу после этого, в результате преследования «по горячим следам».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2. Провести личный обыск задержанного сразу после </a:t>
            </a:r>
            <a:r>
              <a:rPr lang="ru-RU" sz="2400" dirty="0" smtClean="0">
                <a:solidFill>
                  <a:srgbClr val="FFC000"/>
                </a:solidFill>
              </a:rPr>
              <a:t>задержания </a:t>
            </a:r>
            <a:r>
              <a:rPr lang="ru-RU" sz="2400" dirty="0">
                <a:solidFill>
                  <a:srgbClr val="FFC000"/>
                </a:solidFill>
              </a:rPr>
              <a:t>с целью обнаружения похищенных предметов, инструментов, орудий, которые использовались для взлома запирающего устройства и т.д.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3.	Провести освидетельствование для обнаружения  каких-либо повреждений (ран, ссадин, царапин и т.д.) на теле </a:t>
            </a:r>
            <a:r>
              <a:rPr lang="ru-RU" sz="2400" dirty="0" smtClean="0">
                <a:solidFill>
                  <a:srgbClr val="FFC000"/>
                </a:solidFill>
              </a:rPr>
              <a:t>задержанного</a:t>
            </a:r>
            <a:r>
              <a:rPr lang="ru-RU" sz="2400" dirty="0">
                <a:solidFill>
                  <a:srgbClr val="FFC000"/>
                </a:solidFill>
              </a:rPr>
              <a:t>, которые могли образоваться в результате его </a:t>
            </a:r>
            <a:r>
              <a:rPr lang="ru-RU" sz="2400" dirty="0" smtClean="0">
                <a:solidFill>
                  <a:srgbClr val="FFC000"/>
                </a:solidFill>
              </a:rPr>
              <a:t>проникновения </a:t>
            </a:r>
            <a:r>
              <a:rPr lang="ru-RU" sz="2400" dirty="0">
                <a:solidFill>
                  <a:srgbClr val="FFC000"/>
                </a:solidFill>
              </a:rPr>
              <a:t>в помещение и осуществления им преступной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8047809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4.	Допросить лиц, которые производили задержание </a:t>
            </a:r>
            <a:r>
              <a:rPr lang="ru-RU" sz="2400" dirty="0" smtClean="0">
                <a:solidFill>
                  <a:srgbClr val="FFC000"/>
                </a:solidFill>
              </a:rPr>
              <a:t>преступника</a:t>
            </a:r>
            <a:r>
              <a:rPr lang="ru-RU" sz="2400" dirty="0">
                <a:solidFill>
                  <a:srgbClr val="FFC000"/>
                </a:solidFill>
              </a:rPr>
              <a:t>, а также свидетелей с целью выяснения обстоятельств </a:t>
            </a:r>
            <a:r>
              <a:rPr lang="ru-RU" sz="2400" dirty="0" smtClean="0">
                <a:solidFill>
                  <a:srgbClr val="FFC000"/>
                </a:solidFill>
              </a:rPr>
              <a:t>задержания</a:t>
            </a:r>
            <a:r>
              <a:rPr lang="ru-RU" sz="2400" dirty="0">
                <a:solidFill>
                  <a:srgbClr val="FFC000"/>
                </a:solidFill>
              </a:rPr>
              <a:t>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5.	Провести осмотр места происшествия и мест, прилегающих к месту происшествия, в целях обнаружения следов </a:t>
            </a:r>
            <a:r>
              <a:rPr lang="ru-RU" sz="2400" dirty="0" smtClean="0">
                <a:solidFill>
                  <a:srgbClr val="FFC000"/>
                </a:solidFill>
              </a:rPr>
              <a:t>преступления</a:t>
            </a:r>
            <a:r>
              <a:rPr lang="ru-RU" sz="2400" dirty="0">
                <a:solidFill>
                  <a:srgbClr val="FFC000"/>
                </a:solidFill>
              </a:rPr>
              <a:t>, следов пребывания преступника для дальнейшего их </a:t>
            </a:r>
            <a:r>
              <a:rPr lang="ru-RU" sz="2400" dirty="0" smtClean="0">
                <a:solidFill>
                  <a:srgbClr val="FFC000"/>
                </a:solidFill>
              </a:rPr>
              <a:t>отождествления</a:t>
            </a:r>
            <a:r>
              <a:rPr lang="ru-RU" sz="2400" dirty="0">
                <a:solidFill>
                  <a:srgbClr val="FFC000"/>
                </a:solidFill>
              </a:rPr>
              <a:t>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6.	Допросить потерпевшего в целях, определения предмета кражи, обстановки преступления и т.д.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7.	Провести обыск (выемку) по месту жительства </a:t>
            </a:r>
            <a:r>
              <a:rPr lang="ru-RU" sz="2400" dirty="0" smtClean="0">
                <a:solidFill>
                  <a:srgbClr val="FFC000"/>
                </a:solidFill>
              </a:rPr>
              <a:t>задержанного </a:t>
            </a:r>
            <a:r>
              <a:rPr lang="ru-RU" sz="2400" dirty="0">
                <a:solidFill>
                  <a:srgbClr val="FFC000"/>
                </a:solidFill>
              </a:rPr>
              <a:t>(задержанных) и, если есть основания, то и по месту </a:t>
            </a:r>
            <a:r>
              <a:rPr lang="ru-RU" sz="2400" dirty="0" smtClean="0">
                <a:solidFill>
                  <a:srgbClr val="FFC000"/>
                </a:solidFill>
              </a:rPr>
              <a:t>жительства </a:t>
            </a:r>
            <a:r>
              <a:rPr lang="ru-RU" sz="2400" dirty="0">
                <a:solidFill>
                  <a:srgbClr val="FFC000"/>
                </a:solidFill>
              </a:rPr>
              <a:t>их родственников, знакомых и других лиц. Обыск в </a:t>
            </a:r>
            <a:r>
              <a:rPr lang="ru-RU" sz="2400" dirty="0" smtClean="0">
                <a:solidFill>
                  <a:srgbClr val="FFC000"/>
                </a:solidFill>
              </a:rPr>
              <a:t>подобной </a:t>
            </a:r>
            <a:r>
              <a:rPr lang="ru-RU" sz="2400" dirty="0">
                <a:solidFill>
                  <a:srgbClr val="FFC000"/>
                </a:solidFill>
              </a:rPr>
              <a:t>ситуации проводится с целью обнаружения похищенного имущества (если он успел его спрятать или передать кому-либо), следов подготовки к преступлению.</a:t>
            </a:r>
          </a:p>
        </p:txBody>
      </p:sp>
    </p:spTree>
    <p:extLst>
      <p:ext uri="{BB962C8B-B14F-4D97-AF65-F5344CB8AC3E}">
        <p14:creationId xmlns:p14="http://schemas.microsoft.com/office/powerpoint/2010/main" val="15193620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6377" y="764704"/>
            <a:ext cx="77048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8.	Допросить свидетелей об обстоятельствах кражи и </a:t>
            </a:r>
            <a:r>
              <a:rPr lang="ru-RU" sz="2400" dirty="0" smtClean="0">
                <a:solidFill>
                  <a:srgbClr val="FFC000"/>
                </a:solidFill>
              </a:rPr>
              <a:t>личности </a:t>
            </a:r>
            <a:r>
              <a:rPr lang="ru-RU" sz="2400" dirty="0">
                <a:solidFill>
                  <a:srgbClr val="FFC000"/>
                </a:solidFill>
              </a:rPr>
              <a:t>преступника.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9.	Предъявить для опознания потерпевшему имущество, </a:t>
            </a:r>
            <a:r>
              <a:rPr lang="ru-RU" sz="2400" dirty="0" smtClean="0">
                <a:solidFill>
                  <a:srgbClr val="FFC000"/>
                </a:solidFill>
              </a:rPr>
              <a:t>изъятое </a:t>
            </a:r>
            <a:r>
              <a:rPr lang="ru-RU" sz="2400" dirty="0">
                <a:solidFill>
                  <a:srgbClr val="FFC000"/>
                </a:solidFill>
              </a:rPr>
              <a:t>у задержанного.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10.	Назначить экспертизы: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1)Дактилоскопическую;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2)</a:t>
            </a:r>
            <a:r>
              <a:rPr lang="ru-RU" sz="2400" dirty="0" err="1">
                <a:solidFill>
                  <a:srgbClr val="FFC000"/>
                </a:solidFill>
              </a:rPr>
              <a:t>Трасологическую</a:t>
            </a:r>
            <a:r>
              <a:rPr lang="ru-RU" sz="2400" dirty="0">
                <a:solidFill>
                  <a:srgbClr val="FFC000"/>
                </a:solidFill>
              </a:rPr>
              <a:t> по следам ног, по следам орудий </a:t>
            </a:r>
            <a:r>
              <a:rPr lang="ru-RU" sz="2400" dirty="0" smtClean="0">
                <a:solidFill>
                  <a:srgbClr val="FFC000"/>
                </a:solidFill>
              </a:rPr>
              <a:t>взлома</a:t>
            </a:r>
            <a:r>
              <a:rPr lang="ru-RU" sz="2400" dirty="0">
                <a:solidFill>
                  <a:srgbClr val="FFC000"/>
                </a:solidFill>
              </a:rPr>
              <a:t>, по следам транспортного средства и т.д.;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3)</a:t>
            </a:r>
            <a:r>
              <a:rPr lang="ru-RU" sz="2400" dirty="0" err="1">
                <a:solidFill>
                  <a:srgbClr val="FFC000"/>
                </a:solidFill>
              </a:rPr>
              <a:t>Одорологическую</a:t>
            </a:r>
            <a:r>
              <a:rPr lang="ru-RU" sz="2400" dirty="0">
                <a:solidFill>
                  <a:srgbClr val="FFC000"/>
                </a:solidFill>
              </a:rPr>
              <a:t>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4)Материалов, веществ, изделий;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5)Судебно-биологическую и т.д.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11.	Предъявить для опознания свидетелям задержанных лиц.</a:t>
            </a:r>
          </a:p>
        </p:txBody>
      </p:sp>
    </p:spTree>
    <p:extLst>
      <p:ext uri="{BB962C8B-B14F-4D97-AF65-F5344CB8AC3E}">
        <p14:creationId xmlns:p14="http://schemas.microsoft.com/office/powerpoint/2010/main" val="10389418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Типовая следственная ситуация 2</a:t>
            </a:r>
            <a:r>
              <a:rPr lang="ru-RU" sz="2400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Имеется достоверная информация о предполагаемом </a:t>
            </a:r>
            <a:r>
              <a:rPr lang="ru-RU" sz="2400" dirty="0" smtClean="0">
                <a:solidFill>
                  <a:srgbClr val="FFC000"/>
                </a:solidFill>
              </a:rPr>
              <a:t>преступнике </a:t>
            </a:r>
            <a:r>
              <a:rPr lang="ru-RU" sz="2400" dirty="0">
                <a:solidFill>
                  <a:srgbClr val="FFC000"/>
                </a:solidFill>
              </a:rPr>
              <a:t>(некоторых членах группы), но последний скрылся (они скрылись).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Данная следственная ситуация имеет место в том случае, </a:t>
            </a:r>
            <a:r>
              <a:rPr lang="ru-RU" sz="2400" dirty="0" smtClean="0">
                <a:solidFill>
                  <a:srgbClr val="FFC000"/>
                </a:solidFill>
              </a:rPr>
              <a:t>когда </a:t>
            </a:r>
            <a:r>
              <a:rPr lang="ru-RU" sz="2400" dirty="0">
                <a:solidFill>
                  <a:srgbClr val="FFC000"/>
                </a:solidFill>
              </a:rPr>
              <a:t>следователь располагает достаточно точной информацией, указывающей на конкретное лицо. А в случае совершения </a:t>
            </a:r>
            <a:r>
              <a:rPr lang="ru-RU" sz="2400" dirty="0" smtClean="0">
                <a:solidFill>
                  <a:srgbClr val="FFC000"/>
                </a:solidFill>
              </a:rPr>
              <a:t>квартирной </a:t>
            </a:r>
            <a:r>
              <a:rPr lang="ru-RU" sz="2400" dirty="0">
                <a:solidFill>
                  <a:srgbClr val="FFC000"/>
                </a:solidFill>
              </a:rPr>
              <a:t>кражи группой лиц, такая информация имеется в </a:t>
            </a:r>
            <a:r>
              <a:rPr lang="ru-RU" sz="2400" dirty="0" smtClean="0">
                <a:solidFill>
                  <a:srgbClr val="FFC000"/>
                </a:solidFill>
              </a:rPr>
              <a:t>отношении </a:t>
            </a:r>
            <a:r>
              <a:rPr lang="ru-RU" sz="2400" dirty="0">
                <a:solidFill>
                  <a:srgbClr val="FFC000"/>
                </a:solidFill>
              </a:rPr>
              <a:t>всех участников группы или только некоторых, но последние скрылись с места совершения кражи.</a:t>
            </a:r>
          </a:p>
        </p:txBody>
      </p:sp>
    </p:spTree>
    <p:extLst>
      <p:ext uri="{BB962C8B-B14F-4D97-AF65-F5344CB8AC3E}">
        <p14:creationId xmlns:p14="http://schemas.microsoft.com/office/powerpoint/2010/main" val="32655304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6001" y="1196752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Типовые задачи </a:t>
            </a:r>
            <a:r>
              <a:rPr lang="ru-RU" sz="2400" dirty="0" smtClean="0">
                <a:solidFill>
                  <a:srgbClr val="FFC000"/>
                </a:solidFill>
              </a:rPr>
              <a:t>расследования</a:t>
            </a:r>
          </a:p>
          <a:p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1.	Установить состав преступления в действиях </a:t>
            </a:r>
            <a:r>
              <a:rPr lang="ru-RU" sz="2400" dirty="0" smtClean="0">
                <a:solidFill>
                  <a:srgbClr val="FFC000"/>
                </a:solidFill>
              </a:rPr>
              <a:t>преступника (</a:t>
            </a:r>
            <a:r>
              <a:rPr lang="ru-RU" sz="2400" dirty="0">
                <a:solidFill>
                  <a:srgbClr val="FFC000"/>
                </a:solidFill>
              </a:rPr>
              <a:t>или членов преступной группы).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2.	Установить личности неизвестных членов группы.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3.	Принять меры к розыску и задержанию преступника (</a:t>
            </a:r>
            <a:r>
              <a:rPr lang="ru-RU" sz="2400" dirty="0" smtClean="0">
                <a:solidFill>
                  <a:srgbClr val="FFC000"/>
                </a:solidFill>
              </a:rPr>
              <a:t>членов </a:t>
            </a:r>
            <a:r>
              <a:rPr lang="ru-RU" sz="2400" dirty="0">
                <a:solidFill>
                  <a:srgbClr val="FFC000"/>
                </a:solidFill>
              </a:rPr>
              <a:t>преступной группы).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4.	Розыск похищенного имущества.</a:t>
            </a:r>
          </a:p>
        </p:txBody>
      </p:sp>
    </p:spTree>
    <p:extLst>
      <p:ext uri="{BB962C8B-B14F-4D97-AF65-F5344CB8AC3E}">
        <p14:creationId xmlns:p14="http://schemas.microsoft.com/office/powerpoint/2010/main" val="10464531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</a:rPr>
              <a:t>Типовые версии</a:t>
            </a:r>
          </a:p>
          <a:p>
            <a:r>
              <a:rPr lang="ru-RU" sz="2400" dirty="0">
                <a:solidFill>
                  <a:srgbClr val="FFC000"/>
                </a:solidFill>
              </a:rPr>
              <a:t>I. О местонахождении преступника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1.	Преступник остался в том населенном пункте, где совершил кражу.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2.	Преступник находится вне границ населенного пункта, где совершена кража.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II. О местонахождении украденного имущества 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1. Похищенное имущество находится в личном пользовании у преступника. </a:t>
            </a:r>
          </a:p>
          <a:p>
            <a:r>
              <a:rPr lang="ru-RU" sz="2400" dirty="0">
                <a:solidFill>
                  <a:srgbClr val="FFC000"/>
                </a:solidFill>
              </a:rPr>
              <a:t>2.	Похищенное спрятано (у родственников, близких знакомых и т.д.).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3.	Похищенное реализовано (по преступным каналам; по </a:t>
            </a:r>
            <a:r>
              <a:rPr lang="ru-RU" sz="2400" dirty="0" smtClean="0">
                <a:solidFill>
                  <a:srgbClr val="FFC000"/>
                </a:solidFill>
              </a:rPr>
              <a:t>легальным </a:t>
            </a:r>
            <a:r>
              <a:rPr lang="ru-RU" sz="2400" dirty="0">
                <a:solidFill>
                  <a:srgbClr val="FFC000"/>
                </a:solidFill>
              </a:rPr>
              <a:t>каналам: базар, магазин и т.д.).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4.	Похищенное подарено кому-либо из близкого окружения.</a:t>
            </a:r>
          </a:p>
        </p:txBody>
      </p:sp>
    </p:spTree>
    <p:extLst>
      <p:ext uri="{BB962C8B-B14F-4D97-AF65-F5344CB8AC3E}">
        <p14:creationId xmlns:p14="http://schemas.microsoft.com/office/powerpoint/2010/main" val="11386438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7404" y="620688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Типовой комплекс действий по проверке типичных </a:t>
            </a:r>
            <a:r>
              <a:rPr lang="ru-RU" sz="2400" dirty="0" smtClean="0">
                <a:solidFill>
                  <a:srgbClr val="FFC000"/>
                </a:solidFill>
              </a:rPr>
              <a:t>версий</a:t>
            </a:r>
          </a:p>
          <a:p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1.	Провести осмотр места происшествия и мест, прилегающих к месту происшествия (лифт, чердак, подвал и т.д.) с целью </a:t>
            </a:r>
            <a:r>
              <a:rPr lang="ru-RU" sz="2400" dirty="0" smtClean="0">
                <a:solidFill>
                  <a:srgbClr val="FFC000"/>
                </a:solidFill>
              </a:rPr>
              <a:t>обнаружения </a:t>
            </a:r>
            <a:r>
              <a:rPr lang="ru-RU" sz="2400" dirty="0">
                <a:solidFill>
                  <a:srgbClr val="FFC000"/>
                </a:solidFill>
              </a:rPr>
              <a:t>следов прихода и ухода преступника.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2.	Допросить потерпевшего.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3.	Выявить и допросить свидетелей-очевидцев.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4.	Провести </a:t>
            </a:r>
            <a:r>
              <a:rPr lang="ru-RU" sz="2400" dirty="0" err="1">
                <a:solidFill>
                  <a:srgbClr val="FFC000"/>
                </a:solidFill>
              </a:rPr>
              <a:t>подворно</a:t>
            </a:r>
            <a:r>
              <a:rPr lang="ru-RU" sz="2400" dirty="0">
                <a:solidFill>
                  <a:srgbClr val="FFC000"/>
                </a:solidFill>
              </a:rPr>
              <a:t>-поквартирный обход с целью </a:t>
            </a:r>
            <a:r>
              <a:rPr lang="ru-RU" sz="2400" dirty="0" smtClean="0">
                <a:solidFill>
                  <a:srgbClr val="FFC000"/>
                </a:solidFill>
              </a:rPr>
              <a:t>выявления </a:t>
            </a:r>
            <a:r>
              <a:rPr lang="ru-RU" sz="2400" dirty="0">
                <a:solidFill>
                  <a:srgbClr val="FFC000"/>
                </a:solidFill>
              </a:rPr>
              <a:t>и допроса дополнительных свидетелей-очевидцев.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5.	Организовать группу преследования по «горячим следам», если с момента совершения кражи и до приезда следователя или следственно-оперативной группы прошло незначительное время.</a:t>
            </a:r>
          </a:p>
        </p:txBody>
      </p:sp>
    </p:spTree>
    <p:extLst>
      <p:ext uri="{BB962C8B-B14F-4D97-AF65-F5344CB8AC3E}">
        <p14:creationId xmlns:p14="http://schemas.microsoft.com/office/powerpoint/2010/main" val="1917346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Рассматривая криминалистическую характеристику квартирных краж, можно выделить ее следующие структурные элементы: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1.	данные о типологических особенностях лица, совершившего квартирную кражу;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2.	данные о потерпевшем по делу о квартирной краже;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3.	данные об особенностях предмета преступного </a:t>
            </a:r>
            <a:r>
              <a:rPr lang="ru-RU" sz="2400" dirty="0" smtClean="0">
                <a:solidFill>
                  <a:srgbClr val="FFC000"/>
                </a:solidFill>
              </a:rPr>
              <a:t>посягательства</a:t>
            </a:r>
            <a:r>
              <a:rPr lang="ru-RU" sz="2400" dirty="0">
                <a:solidFill>
                  <a:srgbClr val="FFC000"/>
                </a:solidFill>
              </a:rPr>
              <a:t>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4.	данные о мотиве и цели кражи;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5.	данные о способах совершения квартирной кражи как </a:t>
            </a:r>
            <a:r>
              <a:rPr lang="ru-RU" sz="2400" dirty="0" smtClean="0">
                <a:solidFill>
                  <a:srgbClr val="FFC000"/>
                </a:solidFill>
              </a:rPr>
              <a:t>средствах </a:t>
            </a:r>
            <a:r>
              <a:rPr lang="ru-RU" sz="2400" dirty="0">
                <a:solidFill>
                  <a:srgbClr val="FFC000"/>
                </a:solidFill>
              </a:rPr>
              <a:t>достижения преступной цели;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6.	данные об обстановке совершения анализируемого </a:t>
            </a:r>
            <a:r>
              <a:rPr lang="ru-RU" sz="2400" dirty="0" smtClean="0">
                <a:solidFill>
                  <a:srgbClr val="FFC000"/>
                </a:solidFill>
              </a:rPr>
              <a:t>преступления</a:t>
            </a:r>
            <a:r>
              <a:rPr lang="ru-RU" sz="2400" dirty="0">
                <a:solidFill>
                  <a:srgbClr val="FFC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20058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6.	Проинформировать работников </a:t>
            </a:r>
            <a:r>
              <a:rPr lang="ru-RU" sz="2400" dirty="0" smtClean="0">
                <a:solidFill>
                  <a:srgbClr val="FFC000"/>
                </a:solidFill>
              </a:rPr>
              <a:t>ОП </a:t>
            </a:r>
            <a:r>
              <a:rPr lang="ru-RU" sz="2400" dirty="0">
                <a:solidFill>
                  <a:srgbClr val="FFC000"/>
                </a:solidFill>
              </a:rPr>
              <a:t>прилегающих к месту происшествия районов о признаках преступника и похищенного им имущества.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7.	Представить на опознание свидетелям, видевшим </a:t>
            </a:r>
            <a:r>
              <a:rPr lang="ru-RU" sz="2400" dirty="0" smtClean="0">
                <a:solidFill>
                  <a:srgbClr val="FFC000"/>
                </a:solidFill>
              </a:rPr>
              <a:t>преступника </a:t>
            </a:r>
            <a:r>
              <a:rPr lang="ru-RU" sz="2400" dirty="0">
                <a:solidFill>
                  <a:srgbClr val="FFC000"/>
                </a:solidFill>
              </a:rPr>
              <a:t>в «лицо» и могущим его опознать, </a:t>
            </a:r>
            <a:r>
              <a:rPr lang="ru-RU" sz="2400" dirty="0" err="1">
                <a:solidFill>
                  <a:srgbClr val="FFC000"/>
                </a:solidFill>
              </a:rPr>
              <a:t>фототаблицы</a:t>
            </a:r>
            <a:r>
              <a:rPr lang="ru-RU" sz="2400" dirty="0">
                <a:solidFill>
                  <a:srgbClr val="FFC000"/>
                </a:solidFill>
              </a:rPr>
              <a:t> </a:t>
            </a:r>
            <a:r>
              <a:rPr lang="ru-RU" sz="2400" dirty="0" smtClean="0">
                <a:solidFill>
                  <a:srgbClr val="FFC000"/>
                </a:solidFill>
              </a:rPr>
              <a:t>преступников</a:t>
            </a:r>
            <a:r>
              <a:rPr lang="ru-RU" sz="2400" dirty="0">
                <a:solidFill>
                  <a:srgbClr val="FFC000"/>
                </a:solidFill>
              </a:rPr>
              <a:t>, разыскиваемых за совершение аналогичных преступлений.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8.	Если по </a:t>
            </a:r>
            <a:r>
              <a:rPr lang="ru-RU" sz="2400" dirty="0" err="1">
                <a:solidFill>
                  <a:srgbClr val="FFC000"/>
                </a:solidFill>
              </a:rPr>
              <a:t>фототаблицам</a:t>
            </a:r>
            <a:r>
              <a:rPr lang="ru-RU" sz="2400" dirty="0">
                <a:solidFill>
                  <a:srgbClr val="FFC000"/>
                </a:solidFill>
              </a:rPr>
              <a:t> личность преступника опознана, то из архивных данных узнаются его адрес, родственники, круг </a:t>
            </a:r>
            <a:r>
              <a:rPr lang="ru-RU" sz="2400" dirty="0" smtClean="0">
                <a:solidFill>
                  <a:srgbClr val="FFC000"/>
                </a:solidFill>
              </a:rPr>
              <a:t>знакомых</a:t>
            </a:r>
            <a:r>
              <a:rPr lang="ru-RU" sz="2400" dirty="0">
                <a:solidFill>
                  <a:srgbClr val="FFC000"/>
                </a:solidFill>
              </a:rPr>
              <a:t>, связи и т.д.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10.	Допросить членов семьи, знакомых подозреваемого.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11.	Допросить соседей по месту жительства подозреваемого, а также его </a:t>
            </a:r>
            <a:r>
              <a:rPr lang="ru-RU" sz="2400" dirty="0" smtClean="0">
                <a:solidFill>
                  <a:srgbClr val="FFC000"/>
                </a:solidFill>
              </a:rPr>
              <a:t>родственников</a:t>
            </a:r>
            <a:r>
              <a:rPr lang="ru-RU" sz="2400" dirty="0">
                <a:solidFill>
                  <a:srgbClr val="FFC000"/>
                </a:solidFill>
              </a:rPr>
              <a:t>, близких знакомых, сослуживцев.</a:t>
            </a:r>
          </a:p>
        </p:txBody>
      </p:sp>
    </p:spTree>
    <p:extLst>
      <p:ext uri="{BB962C8B-B14F-4D97-AF65-F5344CB8AC3E}">
        <p14:creationId xmlns:p14="http://schemas.microsoft.com/office/powerpoint/2010/main" val="283061066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12. Произвести </a:t>
            </a:r>
            <a:r>
              <a:rPr lang="ru-RU" sz="2400" dirty="0">
                <a:solidFill>
                  <a:srgbClr val="FFC000"/>
                </a:solidFill>
              </a:rPr>
              <a:t>осмотр и, если есть основания, обыск (выемку) по месту жительства подозреваемого, а также по месту </a:t>
            </a:r>
            <a:r>
              <a:rPr lang="ru-RU" sz="2400" dirty="0" smtClean="0">
                <a:solidFill>
                  <a:srgbClr val="FFC000"/>
                </a:solidFill>
              </a:rPr>
              <a:t>жительства </a:t>
            </a:r>
            <a:r>
              <a:rPr lang="ru-RU" sz="2400" dirty="0">
                <a:solidFill>
                  <a:srgbClr val="FFC000"/>
                </a:solidFill>
              </a:rPr>
              <a:t>его родственников, близких знакомых.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13.Отработать </a:t>
            </a:r>
            <a:r>
              <a:rPr lang="ru-RU" sz="2400" dirty="0">
                <a:solidFill>
                  <a:srgbClr val="FFC000"/>
                </a:solidFill>
              </a:rPr>
              <a:t>оперативным путем данные о преступных </a:t>
            </a:r>
            <a:r>
              <a:rPr lang="ru-RU" sz="2400" dirty="0" smtClean="0">
                <a:solidFill>
                  <a:srgbClr val="FFC000"/>
                </a:solidFill>
              </a:rPr>
              <a:t>каналах </a:t>
            </a:r>
            <a:r>
              <a:rPr lang="ru-RU" sz="2400" dirty="0">
                <a:solidFill>
                  <a:srgbClr val="FFC000"/>
                </a:solidFill>
              </a:rPr>
              <a:t>сбыта.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</a:t>
            </a:r>
            <a:r>
              <a:rPr lang="ru-RU" sz="2400" dirty="0" smtClean="0">
                <a:solidFill>
                  <a:srgbClr val="FFC000"/>
                </a:solidFill>
              </a:rPr>
              <a:t>14.Установить </a:t>
            </a:r>
            <a:r>
              <a:rPr lang="ru-RU" sz="2400" dirty="0">
                <a:solidFill>
                  <a:srgbClr val="FFC000"/>
                </a:solidFill>
              </a:rPr>
              <a:t>прослушивание телефона по месту жительства подозреваемого и, если есть основания, по месту жительства его родственников, знакомых и т.д.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15.	Исследовать информацию о ранее раскрытых и </a:t>
            </a:r>
            <a:r>
              <a:rPr lang="ru-RU" sz="2400" dirty="0" smtClean="0">
                <a:solidFill>
                  <a:srgbClr val="FFC000"/>
                </a:solidFill>
              </a:rPr>
              <a:t>нераскрытых </a:t>
            </a:r>
            <a:r>
              <a:rPr lang="ru-RU" sz="2400" dirty="0">
                <a:solidFill>
                  <a:srgbClr val="FFC000"/>
                </a:solidFill>
              </a:rPr>
              <a:t>аналогичных преступлениях.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16.	Направить запрос о судимости в ГИАЦ МВД РФ.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17.	Назначить </a:t>
            </a:r>
            <a:r>
              <a:rPr lang="ru-RU" sz="2400" dirty="0" smtClean="0">
                <a:solidFill>
                  <a:srgbClr val="FFC000"/>
                </a:solidFill>
              </a:rPr>
              <a:t>экспертизы.</a:t>
            </a:r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18.	Установить наблюдение за местами возможного появления преступника.</a:t>
            </a:r>
          </a:p>
        </p:txBody>
      </p:sp>
    </p:spTree>
    <p:extLst>
      <p:ext uri="{BB962C8B-B14F-4D97-AF65-F5344CB8AC3E}">
        <p14:creationId xmlns:p14="http://schemas.microsoft.com/office/powerpoint/2010/main" val="835054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</a:rPr>
              <a:t>Типовая следственная ситуация 3</a:t>
            </a:r>
            <a:r>
              <a:rPr lang="ru-RU" sz="2400" dirty="0" smtClean="0">
                <a:solidFill>
                  <a:srgbClr val="FFC000"/>
                </a:solidFill>
              </a:rPr>
              <a:t>.</a:t>
            </a:r>
          </a:p>
          <a:p>
            <a:pPr algn="ctr"/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Имеется незначительная или полностью отсутствует информация о преступнике, </a:t>
            </a:r>
            <a:r>
              <a:rPr lang="ru-RU" sz="2400" dirty="0" smtClean="0">
                <a:solidFill>
                  <a:srgbClr val="FFC000"/>
                </a:solidFill>
              </a:rPr>
              <a:t>который </a:t>
            </a:r>
            <a:r>
              <a:rPr lang="ru-RU" sz="2400" dirty="0">
                <a:solidFill>
                  <a:srgbClr val="FFC000"/>
                </a:solidFill>
              </a:rPr>
              <a:t>с места происшествия скрылся.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Такая следственная ситуация является наиболее сложной, поскольку здесь отсутствуют какие-либо сведения о лице (группе лиц), совершившем кражу, или </a:t>
            </a:r>
            <a:r>
              <a:rPr lang="ru-RU" sz="2400" dirty="0" smtClean="0">
                <a:solidFill>
                  <a:srgbClr val="FFC000"/>
                </a:solidFill>
              </a:rPr>
              <a:t>имеются </a:t>
            </a:r>
            <a:r>
              <a:rPr lang="ru-RU" sz="2400" dirty="0">
                <a:solidFill>
                  <a:srgbClr val="FFC000"/>
                </a:solidFill>
              </a:rPr>
              <a:t>сведения, указывающие лишь на общие внешние признаки преступника, не индивидуализирующие его при этом (например, со слов свидетелей известно, что преступник был мужчина </a:t>
            </a:r>
            <a:r>
              <a:rPr lang="ru-RU" sz="2400" dirty="0" smtClean="0">
                <a:solidFill>
                  <a:srgbClr val="FFC000"/>
                </a:solidFill>
              </a:rPr>
              <a:t>средних </a:t>
            </a:r>
            <a:r>
              <a:rPr lang="ru-RU" sz="2400" dirty="0">
                <a:solidFill>
                  <a:srgbClr val="FFC000"/>
                </a:solidFill>
              </a:rPr>
              <a:t>лет, часто бывавший в их районе, но где он проживает и к кому приходил, назвать затрудняются).</a:t>
            </a:r>
          </a:p>
        </p:txBody>
      </p:sp>
    </p:spTree>
    <p:extLst>
      <p:ext uri="{BB962C8B-B14F-4D97-AF65-F5344CB8AC3E}">
        <p14:creationId xmlns:p14="http://schemas.microsoft.com/office/powerpoint/2010/main" val="233279782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2078" y="1052736"/>
            <a:ext cx="7632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</a:rPr>
              <a:t>Типовые задачи </a:t>
            </a:r>
            <a:r>
              <a:rPr lang="ru-RU" sz="2400" dirty="0" smtClean="0">
                <a:solidFill>
                  <a:srgbClr val="FFC000"/>
                </a:solidFill>
              </a:rPr>
              <a:t>расследования</a:t>
            </a:r>
          </a:p>
          <a:p>
            <a:pPr algn="ctr"/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1.	Установить событие преступления.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2.	Установить   личность   преступника,   а  также   личности скрывшихся членов преступной группы.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3.	Провести розыск и задержание преступника (скрывшихся членов преступной группы).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4.	Провести розыск похищенного имущества.</a:t>
            </a:r>
          </a:p>
        </p:txBody>
      </p:sp>
    </p:spTree>
    <p:extLst>
      <p:ext uri="{BB962C8B-B14F-4D97-AF65-F5344CB8AC3E}">
        <p14:creationId xmlns:p14="http://schemas.microsoft.com/office/powerpoint/2010/main" val="14932458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2199" y="692696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</a:rPr>
              <a:t>Типовые </a:t>
            </a:r>
            <a:r>
              <a:rPr lang="ru-RU" sz="2400" dirty="0" smtClean="0">
                <a:solidFill>
                  <a:srgbClr val="FFC000"/>
                </a:solidFill>
              </a:rPr>
              <a:t>версии</a:t>
            </a:r>
          </a:p>
          <a:p>
            <a:pPr algn="ctr"/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I. По установлению личности преступника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1.	Преступником является лицо, ранее судимое за </a:t>
            </a:r>
            <a:r>
              <a:rPr lang="ru-RU" sz="2400" dirty="0" smtClean="0">
                <a:solidFill>
                  <a:srgbClr val="FFC000"/>
                </a:solidFill>
              </a:rPr>
              <a:t>аналогичные </a:t>
            </a:r>
            <a:r>
              <a:rPr lang="ru-RU" sz="2400" dirty="0">
                <a:solidFill>
                  <a:srgbClr val="FFC000"/>
                </a:solidFill>
              </a:rPr>
              <a:t>преступления. </a:t>
            </a:r>
            <a:r>
              <a:rPr lang="ru-RU" sz="2400" dirty="0" smtClean="0">
                <a:solidFill>
                  <a:srgbClr val="FFC000"/>
                </a:solidFill>
              </a:rPr>
              <a:t>Проведенный </a:t>
            </a:r>
            <a:r>
              <a:rPr lang="ru-RU" sz="2400" dirty="0">
                <a:solidFill>
                  <a:srgbClr val="FFC000"/>
                </a:solidFill>
              </a:rPr>
              <a:t>анализ </a:t>
            </a:r>
            <a:r>
              <a:rPr lang="ru-RU" sz="2400" dirty="0" smtClean="0">
                <a:solidFill>
                  <a:srgbClr val="FFC000"/>
                </a:solidFill>
              </a:rPr>
              <a:t>судебно- </a:t>
            </a:r>
            <a:r>
              <a:rPr lang="ru-RU" sz="2400" dirty="0">
                <a:solidFill>
                  <a:srgbClr val="FFC000"/>
                </a:solidFill>
              </a:rPr>
              <a:t>следственной практики показал, что более 70% лиц, </a:t>
            </a:r>
            <a:r>
              <a:rPr lang="ru-RU" sz="2400" dirty="0" smtClean="0">
                <a:solidFill>
                  <a:srgbClr val="FFC000"/>
                </a:solidFill>
              </a:rPr>
              <a:t>совершивших </a:t>
            </a:r>
            <a:r>
              <a:rPr lang="ru-RU" sz="2400" dirty="0">
                <a:solidFill>
                  <a:srgbClr val="FFC000"/>
                </a:solidFill>
              </a:rPr>
              <a:t>кражи из квартир, были ранее судимыми, две </a:t>
            </a:r>
            <a:r>
              <a:rPr lang="ru-RU" sz="2400" dirty="0" smtClean="0">
                <a:solidFill>
                  <a:srgbClr val="FFC000"/>
                </a:solidFill>
              </a:rPr>
              <a:t>судимости </a:t>
            </a:r>
            <a:r>
              <a:rPr lang="ru-RU" sz="2400" dirty="0">
                <a:solidFill>
                  <a:srgbClr val="FFC000"/>
                </a:solidFill>
              </a:rPr>
              <a:t>имели 37%, одну - 32% подозреваемых.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2.	Преступник - несовершеннолетнее лицо. Определяющими обстоятельствами данной категории лиц являются: похищение менее ценных и оставление более ценных вещей, бесцельная порча предметов, наивная логика действий и т.д.</a:t>
            </a:r>
          </a:p>
        </p:txBody>
      </p:sp>
    </p:spTree>
    <p:extLst>
      <p:ext uri="{BB962C8B-B14F-4D97-AF65-F5344CB8AC3E}">
        <p14:creationId xmlns:p14="http://schemas.microsoft.com/office/powerpoint/2010/main" val="25453030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2199" y="588381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3"/>
            </a:pPr>
            <a:r>
              <a:rPr lang="ru-RU" sz="2400" dirty="0" smtClean="0">
                <a:solidFill>
                  <a:srgbClr val="FFC000"/>
                </a:solidFill>
              </a:rPr>
              <a:t>Преступником </a:t>
            </a:r>
            <a:r>
              <a:rPr lang="ru-RU" sz="2400" dirty="0">
                <a:solidFill>
                  <a:srgbClr val="FFC000"/>
                </a:solidFill>
              </a:rPr>
              <a:t>является лицо, не имеющее постоянного места жительства, - бомж, лицами ведущими антиобщественный образ жизни, склонными к совершению правонарушений, злоупотребляющими алкоголем или употребляющими наркотики</a:t>
            </a:r>
            <a:r>
              <a:rPr lang="ru-RU" sz="2400" dirty="0" smtClean="0">
                <a:solidFill>
                  <a:srgbClr val="FFC000"/>
                </a:solidFill>
              </a:rPr>
              <a:t>.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4</a:t>
            </a:r>
            <a:r>
              <a:rPr lang="ru-RU" sz="2400" dirty="0">
                <a:solidFill>
                  <a:srgbClr val="FFC000"/>
                </a:solidFill>
              </a:rPr>
              <a:t>.	Кража совершена преступниками - «гастролерами», «</a:t>
            </a:r>
            <a:r>
              <a:rPr lang="ru-RU" sz="2400" dirty="0" err="1">
                <a:solidFill>
                  <a:srgbClr val="FFC000"/>
                </a:solidFill>
              </a:rPr>
              <a:t>выездниками</a:t>
            </a:r>
            <a:r>
              <a:rPr lang="ru-RU" sz="2400" dirty="0">
                <a:solidFill>
                  <a:srgbClr val="FFC000"/>
                </a:solidFill>
              </a:rPr>
              <a:t>», а также ворами-профессионалами, которые являются лицами, как правило, неоднократно судимыми. Как вор-профессионал, так и «гастролер» зачастую используют услуги наводчика - человека, который имеет или собирает сведения о жертве, а затем представляет их вору за определенную плату. Наводку могут осуществлять лица, отбывающие наказание в местах лишения свободы вместе с вором; лица, ранее судимые; </a:t>
            </a:r>
            <a:r>
              <a:rPr lang="ru-RU" sz="2400" dirty="0" smtClean="0">
                <a:solidFill>
                  <a:srgbClr val="FFC000"/>
                </a:solidFill>
              </a:rPr>
              <a:t>граждане</a:t>
            </a:r>
            <a:r>
              <a:rPr lang="ru-RU" sz="2400" dirty="0">
                <a:solidFill>
                  <a:srgbClr val="FFC000"/>
                </a:solidFill>
              </a:rPr>
              <a:t>, передающие сведения в случайном разговоре </a:t>
            </a:r>
            <a:r>
              <a:rPr lang="ru-RU" sz="2400" dirty="0" smtClean="0">
                <a:solidFill>
                  <a:srgbClr val="FFC000"/>
                </a:solidFill>
              </a:rPr>
              <a:t>т.е. </a:t>
            </a:r>
            <a:r>
              <a:rPr lang="ru-RU" sz="2400" dirty="0">
                <a:solidFill>
                  <a:srgbClr val="FFC000"/>
                </a:solidFill>
              </a:rPr>
              <a:t>здесь имеет место преступная группа.</a:t>
            </a:r>
          </a:p>
        </p:txBody>
      </p:sp>
    </p:spTree>
    <p:extLst>
      <p:ext uri="{BB962C8B-B14F-4D97-AF65-F5344CB8AC3E}">
        <p14:creationId xmlns:p14="http://schemas.microsoft.com/office/powerpoint/2010/main" val="35795819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96752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5.	Кража совершена лицом, которое входит в ближайшее </a:t>
            </a:r>
            <a:r>
              <a:rPr lang="ru-RU" sz="2400" dirty="0" smtClean="0">
                <a:solidFill>
                  <a:srgbClr val="FFC000"/>
                </a:solidFill>
              </a:rPr>
              <a:t>окружение </a:t>
            </a:r>
            <a:r>
              <a:rPr lang="ru-RU" sz="2400" dirty="0">
                <a:solidFill>
                  <a:srgbClr val="FFC000"/>
                </a:solidFill>
              </a:rPr>
              <a:t>потерпевшего или имеющим сведения о </a:t>
            </a:r>
            <a:r>
              <a:rPr lang="ru-RU" sz="2400" dirty="0" smtClean="0">
                <a:solidFill>
                  <a:srgbClr val="FFC000"/>
                </a:solidFill>
              </a:rPr>
              <a:t>потерпевшем </a:t>
            </a:r>
            <a:r>
              <a:rPr lang="ru-RU" sz="2400" dirty="0">
                <a:solidFill>
                  <a:srgbClr val="FFC000"/>
                </a:solidFill>
              </a:rPr>
              <a:t>от лиц из близкого окружения потерпевшего</a:t>
            </a:r>
          </a:p>
          <a:p>
            <a:r>
              <a:rPr lang="ru-RU" sz="2400" dirty="0">
                <a:solidFill>
                  <a:srgbClr val="FFC000"/>
                </a:solidFill>
              </a:rPr>
              <a:t>6.	Преступником является лицо, которое еще до совершения кражи располагало информацией о потерпевшем,  иногда даже посещая незадолго до совершения преступления квартиру потерпевшего под благовидным предлогом с целью получения информации о предмете кражи.</a:t>
            </a:r>
          </a:p>
        </p:txBody>
      </p:sp>
    </p:spTree>
    <p:extLst>
      <p:ext uri="{BB962C8B-B14F-4D97-AF65-F5344CB8AC3E}">
        <p14:creationId xmlns:p14="http://schemas.microsoft.com/office/powerpoint/2010/main" val="5564314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2644" y="1556792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II</a:t>
            </a:r>
            <a:r>
              <a:rPr lang="ru-RU" sz="2400" dirty="0" smtClean="0">
                <a:solidFill>
                  <a:srgbClr val="FFC000"/>
                </a:solidFill>
              </a:rPr>
              <a:t>. </a:t>
            </a:r>
            <a:r>
              <a:rPr lang="ru-RU" sz="2400" dirty="0">
                <a:solidFill>
                  <a:srgbClr val="FFC000"/>
                </a:solidFill>
              </a:rPr>
              <a:t>По установлению местонахождения преступника </a:t>
            </a:r>
            <a:r>
              <a:rPr lang="ru-RU" sz="2400" dirty="0" smtClean="0">
                <a:solidFill>
                  <a:srgbClr val="FFC000"/>
                </a:solidFill>
              </a:rPr>
              <a:t>соответствуют </a:t>
            </a:r>
            <a:r>
              <a:rPr lang="ru-RU" sz="2400" dirty="0">
                <a:solidFill>
                  <a:srgbClr val="FFC000"/>
                </a:solidFill>
              </a:rPr>
              <a:t>второй типичной следственной ситуации</a:t>
            </a:r>
            <a:r>
              <a:rPr lang="ru-RU" sz="2400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III. По установлению местонахождения украденных вещей соответствуют второй типичной следственной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108473712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87025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Типовой комплекс следственных действий и иных </a:t>
            </a:r>
            <a:r>
              <a:rPr lang="ru-RU" sz="2400" dirty="0" smtClean="0">
                <a:solidFill>
                  <a:srgbClr val="FFC000"/>
                </a:solidFill>
              </a:rPr>
              <a:t>мероприятий </a:t>
            </a:r>
            <a:r>
              <a:rPr lang="ru-RU" sz="2400" dirty="0">
                <a:solidFill>
                  <a:srgbClr val="FFC000"/>
                </a:solidFill>
              </a:rPr>
              <a:t>по проверке типовых версий: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1.	Провести осмотр места происшествия и прилегающей к </a:t>
            </a:r>
            <a:r>
              <a:rPr lang="ru-RU" sz="2400" dirty="0" smtClean="0">
                <a:solidFill>
                  <a:srgbClr val="FFC000"/>
                </a:solidFill>
              </a:rPr>
              <a:t>нему </a:t>
            </a:r>
            <a:r>
              <a:rPr lang="ru-RU" sz="2400" dirty="0">
                <a:solidFill>
                  <a:srgbClr val="FFC000"/>
                </a:solidFill>
              </a:rPr>
              <a:t>территории с целью обнаружения следов, характеризующих внешние признаки разыскиваемого преступника.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2.	Провести детальный допрос потерпевшего, в котором </a:t>
            </a:r>
            <a:r>
              <a:rPr lang="ru-RU" sz="2400" dirty="0" smtClean="0">
                <a:solidFill>
                  <a:srgbClr val="FFC000"/>
                </a:solidFill>
              </a:rPr>
              <a:t>необходимо </a:t>
            </a:r>
            <a:r>
              <a:rPr lang="ru-RU" sz="2400" dirty="0">
                <a:solidFill>
                  <a:srgbClr val="FFC000"/>
                </a:solidFill>
              </a:rPr>
              <a:t>уделить внимание подозрительным посещениям </a:t>
            </a:r>
            <a:r>
              <a:rPr lang="ru-RU" sz="2400" dirty="0" smtClean="0">
                <a:solidFill>
                  <a:srgbClr val="FFC000"/>
                </a:solidFill>
              </a:rPr>
              <a:t>незадолго </a:t>
            </a:r>
            <a:r>
              <a:rPr lang="ru-RU" sz="2400" dirty="0">
                <a:solidFill>
                  <a:srgbClr val="FFC000"/>
                </a:solidFill>
              </a:rPr>
              <a:t>до кражи.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3.	</a:t>
            </a:r>
            <a:r>
              <a:rPr lang="ru-RU" sz="2400" dirty="0" smtClean="0">
                <a:solidFill>
                  <a:srgbClr val="FFC000"/>
                </a:solidFill>
              </a:rPr>
              <a:t>Выявить </a:t>
            </a:r>
            <a:r>
              <a:rPr lang="ru-RU" sz="2400" dirty="0">
                <a:solidFill>
                  <a:srgbClr val="FFC000"/>
                </a:solidFill>
              </a:rPr>
              <a:t>и подробно допросить свидетелей и очевидцев.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4.	Предъявить фотоальбомы с изображением разыскиваемых лиц свидетелям, которые мимоходом видели преступника.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5.	Организовать преследование «по горячим следам» с </a:t>
            </a:r>
            <a:r>
              <a:rPr lang="ru-RU" sz="2400" dirty="0" smtClean="0">
                <a:solidFill>
                  <a:srgbClr val="FFC000"/>
                </a:solidFill>
              </a:rPr>
              <a:t>применением </a:t>
            </a:r>
            <a:r>
              <a:rPr lang="ru-RU" sz="2400" dirty="0">
                <a:solidFill>
                  <a:srgbClr val="FFC000"/>
                </a:solidFill>
              </a:rPr>
              <a:t>служебно-розыскной собаки, если с момента совершения кражи прошло незначительное время.</a:t>
            </a:r>
          </a:p>
        </p:txBody>
      </p:sp>
    </p:spTree>
    <p:extLst>
      <p:ext uri="{BB962C8B-B14F-4D97-AF65-F5344CB8AC3E}">
        <p14:creationId xmlns:p14="http://schemas.microsoft.com/office/powerpoint/2010/main" val="120452214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6.	Допросить участкового того района, где совершена кража, о лицах, ранее судимых за аналогичные преступления и </a:t>
            </a:r>
            <a:r>
              <a:rPr lang="ru-RU" sz="2400" dirty="0" smtClean="0">
                <a:solidFill>
                  <a:srgbClr val="FFC000"/>
                </a:solidFill>
              </a:rPr>
              <a:t>предрасположенных </a:t>
            </a:r>
            <a:r>
              <a:rPr lang="ru-RU" sz="2400" dirty="0">
                <a:solidFill>
                  <a:srgbClr val="FFC000"/>
                </a:solidFill>
              </a:rPr>
              <a:t>к совершению такого же рода деяний.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7.	Составить субъективный портрет преступника.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8.	Изучить раскрытые и нераскрытые уголовные дела об </a:t>
            </a:r>
            <a:r>
              <a:rPr lang="ru-RU" sz="2400" dirty="0" smtClean="0">
                <a:solidFill>
                  <a:srgbClr val="FFC000"/>
                </a:solidFill>
              </a:rPr>
              <a:t>аналогичных </a:t>
            </a:r>
            <a:r>
              <a:rPr lang="ru-RU" sz="2400" dirty="0">
                <a:solidFill>
                  <a:srgbClr val="FFC000"/>
                </a:solidFill>
              </a:rPr>
              <a:t>преступлениях, совершенных в данном населенном пункте, а также в соседних районах.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9.	Проверить полученную информацию по </a:t>
            </a:r>
            <a:r>
              <a:rPr lang="ru-RU" sz="2400" dirty="0" smtClean="0">
                <a:solidFill>
                  <a:srgbClr val="FFC000"/>
                </a:solidFill>
              </a:rPr>
              <a:t>криминалистическим </a:t>
            </a:r>
            <a:r>
              <a:rPr lang="ru-RU" sz="2400" dirty="0">
                <a:solidFill>
                  <a:srgbClr val="FFC000"/>
                </a:solidFill>
              </a:rPr>
              <a:t>учетам.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10.	Назначить проведение </a:t>
            </a:r>
            <a:r>
              <a:rPr lang="ru-RU" sz="2400" dirty="0" smtClean="0">
                <a:solidFill>
                  <a:srgbClr val="FFC000"/>
                </a:solidFill>
              </a:rPr>
              <a:t>экспертиз.</a:t>
            </a:r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 </a:t>
            </a:r>
            <a:r>
              <a:rPr lang="ru-RU" sz="2400" dirty="0" smtClean="0">
                <a:solidFill>
                  <a:srgbClr val="FFC000"/>
                </a:solidFill>
              </a:rPr>
              <a:t>11</a:t>
            </a:r>
            <a:r>
              <a:rPr lang="ru-RU" sz="2400" dirty="0">
                <a:solidFill>
                  <a:srgbClr val="FFC000"/>
                </a:solidFill>
              </a:rPr>
              <a:t>.	Проверить лиц, на которых указывает потерпевший.</a:t>
            </a:r>
          </a:p>
          <a:p>
            <a:endParaRPr lang="ru-RU" sz="2400" dirty="0" smtClean="0">
              <a:solidFill>
                <a:srgbClr val="FFC000"/>
              </a:solidFill>
            </a:endParaRPr>
          </a:p>
          <a:p>
            <a:r>
              <a:rPr lang="ru-RU" sz="2400" dirty="0" smtClean="0">
                <a:solidFill>
                  <a:srgbClr val="FFC000"/>
                </a:solidFill>
              </a:rPr>
              <a:t>Рассмотренные следственные </a:t>
            </a:r>
            <a:r>
              <a:rPr lang="ru-RU" sz="2400" dirty="0">
                <a:solidFill>
                  <a:srgbClr val="FFC000"/>
                </a:solidFill>
              </a:rPr>
              <a:t>ситуации первоначального этапа расследования квартирных краж представляют собой информационную базу, на основе которой будет развиваться дальнейший ход  расследования.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415343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1. Данные о типологических особенностях лица, совершившего квартирную </a:t>
            </a:r>
            <a:r>
              <a:rPr lang="ru-RU" sz="2400" dirty="0" smtClean="0">
                <a:solidFill>
                  <a:srgbClr val="FFC000"/>
                </a:solidFill>
              </a:rPr>
              <a:t>кражу.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12776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Более 86,6% краж совершаются мужчинами, оставшиеся 13,4% приходятся на женщин. При этом кражи были совершены ими в группе лиц, где они играли роль наводчиц, наблюдателей или сбытчиков краденого.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9799" y="3140968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Возраст </a:t>
            </a:r>
            <a:r>
              <a:rPr lang="ru-RU" sz="2400" dirty="0">
                <a:solidFill>
                  <a:srgbClr val="FFC000"/>
                </a:solidFill>
              </a:rPr>
              <a:t>этих лиц колеблется в </a:t>
            </a:r>
            <a:r>
              <a:rPr lang="ru-RU" sz="2400" dirty="0" smtClean="0">
                <a:solidFill>
                  <a:srgbClr val="FFC000"/>
                </a:solidFill>
              </a:rPr>
              <a:t>различных </a:t>
            </a:r>
            <a:r>
              <a:rPr lang="ru-RU" sz="2400" dirty="0">
                <a:solidFill>
                  <a:srgbClr val="FFC000"/>
                </a:solidFill>
              </a:rPr>
              <a:t>пределах и распределился следующим образом: лица в возрасте от 14 до 17 лет составляют 12%, от 18 до 24 - 31,6%, от 25 до 29 - 16,6%, от 30 до 49 - 35,3% и старше 50 лет - 4,6%. Среди преступников чаще встречались лица со средним или средним специальным образованием - 62,1%, незаконченным средним - 30,7%, высшим или незаконченным высшим - 7,2%.</a:t>
            </a:r>
          </a:p>
        </p:txBody>
      </p:sp>
    </p:spTree>
    <p:extLst>
      <p:ext uri="{BB962C8B-B14F-4D97-AF65-F5344CB8AC3E}">
        <p14:creationId xmlns:p14="http://schemas.microsoft.com/office/powerpoint/2010/main" val="389285757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420888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</a:rPr>
              <a:t>§3.  Особенности тактики отдельных следственных действий.</a:t>
            </a:r>
          </a:p>
        </p:txBody>
      </p:sp>
    </p:spTree>
    <p:extLst>
      <p:ext uri="{BB962C8B-B14F-4D97-AF65-F5344CB8AC3E}">
        <p14:creationId xmlns:p14="http://schemas.microsoft.com/office/powerpoint/2010/main" val="8029669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815" y="476672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При детальном осмотре места происшествия начинают с осмотра мест проникновения преступника.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а)Осмотр входной двери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1. Осмотреть внешнюю сторону двери и участок пола, </a:t>
            </a:r>
            <a:r>
              <a:rPr lang="ru-RU" sz="2400" dirty="0" smtClean="0">
                <a:solidFill>
                  <a:srgbClr val="FFC000"/>
                </a:solidFill>
              </a:rPr>
              <a:t>прилегающий </a:t>
            </a:r>
            <a:r>
              <a:rPr lang="ru-RU" sz="2400" dirty="0">
                <a:solidFill>
                  <a:srgbClr val="FFC000"/>
                </a:solidFill>
              </a:rPr>
              <a:t>к ней, в целях обнаружения следов преступника по </a:t>
            </a:r>
            <a:r>
              <a:rPr lang="ru-RU" sz="2400" dirty="0" smtClean="0">
                <a:solidFill>
                  <a:srgbClr val="FFC000"/>
                </a:solidFill>
              </a:rPr>
              <a:t>подготовке </a:t>
            </a:r>
            <a:r>
              <a:rPr lang="ru-RU" sz="2400" dirty="0">
                <a:solidFill>
                  <a:srgbClr val="FFC000"/>
                </a:solidFill>
              </a:rPr>
              <a:t>к совершению преступления.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3815" y="3385481"/>
            <a:ext cx="810063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2.	Произвести осмотр внешней и внутренней стороны двери, а также определить состояние запирающего </a:t>
            </a:r>
            <a:r>
              <a:rPr lang="ru-RU" sz="2400" dirty="0" smtClean="0">
                <a:solidFill>
                  <a:srgbClr val="FFC000"/>
                </a:solidFill>
              </a:rPr>
              <a:t>устройства</a:t>
            </a:r>
            <a:r>
              <a:rPr lang="ru-RU" sz="2400" dirty="0">
                <a:solidFill>
                  <a:srgbClr val="FFC000"/>
                </a:solidFill>
              </a:rPr>
              <a:t>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3.	Установить, с целью определения способа проникновения в квартиру, наличие и характер повреждений на двери и </a:t>
            </a:r>
            <a:r>
              <a:rPr lang="ru-RU" sz="2400" dirty="0" smtClean="0">
                <a:solidFill>
                  <a:srgbClr val="FFC000"/>
                </a:solidFill>
              </a:rPr>
              <a:t>запирающих </a:t>
            </a:r>
            <a:r>
              <a:rPr lang="ru-RU" sz="2400" dirty="0">
                <a:solidFill>
                  <a:srgbClr val="FFC000"/>
                </a:solidFill>
              </a:rPr>
              <a:t>устройств.</a:t>
            </a:r>
          </a:p>
        </p:txBody>
      </p:sp>
    </p:spTree>
    <p:extLst>
      <p:ext uri="{BB962C8B-B14F-4D97-AF65-F5344CB8AC3E}">
        <p14:creationId xmlns:p14="http://schemas.microsoft.com/office/powerpoint/2010/main" val="235003698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84784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4.	Установить наличие следов пальцев рук преступника на </a:t>
            </a:r>
            <a:r>
              <a:rPr lang="ru-RU" sz="2400" dirty="0" smtClean="0">
                <a:solidFill>
                  <a:srgbClr val="FFC000"/>
                </a:solidFill>
              </a:rPr>
              <a:t>полотне </a:t>
            </a:r>
            <a:r>
              <a:rPr lang="ru-RU" sz="2400" dirty="0">
                <a:solidFill>
                  <a:srgbClr val="FFC000"/>
                </a:solidFill>
              </a:rPr>
              <a:t>двери, замке, дверной ручке, косяках и дверной коробке.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5.	Отыскать </a:t>
            </a:r>
            <a:r>
              <a:rPr lang="ru-RU" sz="2400" dirty="0" err="1">
                <a:solidFill>
                  <a:srgbClr val="FFC000"/>
                </a:solidFill>
              </a:rPr>
              <a:t>микроследы</a:t>
            </a:r>
            <a:r>
              <a:rPr lang="ru-RU" sz="2400" dirty="0">
                <a:solidFill>
                  <a:srgbClr val="FFC000"/>
                </a:solidFill>
              </a:rPr>
              <a:t> волокон, ткани от одежды </a:t>
            </a:r>
            <a:r>
              <a:rPr lang="ru-RU" sz="2400" dirty="0" smtClean="0">
                <a:solidFill>
                  <a:srgbClr val="FFC000"/>
                </a:solidFill>
              </a:rPr>
              <a:t>преступника</a:t>
            </a:r>
            <a:r>
              <a:rPr lang="ru-RU" sz="2400" dirty="0">
                <a:solidFill>
                  <a:srgbClr val="FFC000"/>
                </a:solidFill>
              </a:rPr>
              <a:t>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6.	Изучить и зафиксировать следы стружек, опилок, </a:t>
            </a:r>
            <a:r>
              <a:rPr lang="ru-RU" sz="2400" dirty="0" smtClean="0">
                <a:solidFill>
                  <a:srgbClr val="FFC000"/>
                </a:solidFill>
              </a:rPr>
              <a:t>образовавшихся </a:t>
            </a:r>
            <a:r>
              <a:rPr lang="ru-RU" sz="2400" dirty="0">
                <a:solidFill>
                  <a:srgbClr val="FFC000"/>
                </a:solidFill>
              </a:rPr>
              <a:t>от применения орудий взлома и инструментов, а также частиц орудий, отделившихся во время взлома.</a:t>
            </a:r>
          </a:p>
        </p:txBody>
      </p:sp>
    </p:spTree>
    <p:extLst>
      <p:ext uri="{BB962C8B-B14F-4D97-AF65-F5344CB8AC3E}">
        <p14:creationId xmlns:p14="http://schemas.microsoft.com/office/powerpoint/2010/main" val="129988313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51344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б)Осмотр окна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1.	Произвести внешний осмотр стекол, форточек, оконной </a:t>
            </a:r>
            <a:r>
              <a:rPr lang="ru-RU" sz="2400" dirty="0" smtClean="0">
                <a:solidFill>
                  <a:srgbClr val="FFC000"/>
                </a:solidFill>
              </a:rPr>
              <a:t>коробки</a:t>
            </a:r>
            <a:r>
              <a:rPr lang="ru-RU" sz="2400" dirty="0">
                <a:solidFill>
                  <a:srgbClr val="FFC000"/>
                </a:solidFill>
              </a:rPr>
              <a:t>, отлива, рамы и решеток (если они имеются на окне).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2.	Установить наличие и характер повреждений внешних </a:t>
            </a:r>
            <a:r>
              <a:rPr lang="ru-RU" sz="2400" dirty="0" smtClean="0">
                <a:solidFill>
                  <a:srgbClr val="FFC000"/>
                </a:solidFill>
              </a:rPr>
              <a:t>элементов </a:t>
            </a:r>
            <a:r>
              <a:rPr lang="ru-RU" sz="2400" dirty="0">
                <a:solidFill>
                  <a:srgbClr val="FFC000"/>
                </a:solidFill>
              </a:rPr>
              <a:t>окна (следы применения орудий взлома, разбитое стекло и т.д.).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3.	Произвести внутренний осмотр окна (стекло, оконные </a:t>
            </a:r>
            <a:r>
              <a:rPr lang="ru-RU" sz="2400" dirty="0" smtClean="0">
                <a:solidFill>
                  <a:srgbClr val="FFC000"/>
                </a:solidFill>
              </a:rPr>
              <a:t>коробки</a:t>
            </a:r>
            <a:r>
              <a:rPr lang="ru-RU" sz="2400" dirty="0">
                <a:solidFill>
                  <a:srgbClr val="FFC000"/>
                </a:solidFill>
              </a:rPr>
              <a:t>, внутренние откосы оконного проема, подоконники, </a:t>
            </a:r>
            <a:r>
              <a:rPr lang="ru-RU" sz="2400" dirty="0" smtClean="0">
                <a:solidFill>
                  <a:srgbClr val="FFC000"/>
                </a:solidFill>
              </a:rPr>
              <a:t>подоконную </a:t>
            </a:r>
            <a:r>
              <a:rPr lang="ru-RU" sz="2400" dirty="0">
                <a:solidFill>
                  <a:srgbClr val="FFC000"/>
                </a:solidFill>
              </a:rPr>
              <a:t>нишу, запирающие устройства (шпингалеты, крючки и т.д.)).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 4.Отыскать как с внутренней, так и с внешней стороны окна следы преступника (следы рук, обуви, ног; </a:t>
            </a:r>
            <a:r>
              <a:rPr lang="ru-RU" sz="2400" dirty="0" err="1">
                <a:solidFill>
                  <a:srgbClr val="FFC000"/>
                </a:solidFill>
              </a:rPr>
              <a:t>микроволокна</a:t>
            </a:r>
            <a:r>
              <a:rPr lang="ru-RU" sz="2400" dirty="0">
                <a:solidFill>
                  <a:srgbClr val="FFC000"/>
                </a:solidFill>
              </a:rPr>
              <a:t> его одежды; следы крови (преступник может пораниться при </a:t>
            </a:r>
            <a:r>
              <a:rPr lang="ru-RU" sz="2400" dirty="0" smtClean="0">
                <a:solidFill>
                  <a:srgbClr val="FFC000"/>
                </a:solidFill>
              </a:rPr>
              <a:t>разбивании </a:t>
            </a:r>
            <a:r>
              <a:rPr lang="ru-RU" sz="2400" dirty="0">
                <a:solidFill>
                  <a:srgbClr val="FFC000"/>
                </a:solidFill>
              </a:rPr>
              <a:t>стекла); следы применения орудий взлома и т.д.).</a:t>
            </a:r>
          </a:p>
        </p:txBody>
      </p:sp>
    </p:spTree>
    <p:extLst>
      <p:ext uri="{BB962C8B-B14F-4D97-AF65-F5344CB8AC3E}">
        <p14:creationId xmlns:p14="http://schemas.microsoft.com/office/powerpoint/2010/main" val="80317451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12845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в)Осмотр балкона (лоджии)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1.	Установить наружное и внутреннее состояние балконного ограждения, решеток и застекленных рам (если они имеются на балконе), перил, пожарной лестницы (если она проходит через балкон потерпевшего) и т.д.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2.	Решить вопрос о возможности проникновения преступника на балкон потерпевшего через балконы его соседей (по решеткам нижних этажей, по пожарной лестнице и т.д.).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В связи с этим целесообразно осмотреть балконы, решетки на них, а также и пожарные лестницы нижних этажей, которые </a:t>
            </a:r>
            <a:r>
              <a:rPr lang="ru-RU" sz="2400" dirty="0" smtClean="0">
                <a:solidFill>
                  <a:srgbClr val="FFC000"/>
                </a:solidFill>
              </a:rPr>
              <a:t>соединяются </a:t>
            </a:r>
            <a:r>
              <a:rPr lang="ru-RU" sz="2400" dirty="0">
                <a:solidFill>
                  <a:srgbClr val="FFC000"/>
                </a:solidFill>
              </a:rPr>
              <a:t>с балконом потерпевшего.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3.	Выявить наличие (либо отсутствие) веревок, канатов и </a:t>
            </a:r>
            <a:r>
              <a:rPr lang="ru-RU" sz="2400" dirty="0" smtClean="0">
                <a:solidFill>
                  <a:srgbClr val="FFC000"/>
                </a:solidFill>
              </a:rPr>
              <a:t>других </a:t>
            </a:r>
            <a:r>
              <a:rPr lang="ru-RU" sz="2400" dirty="0">
                <a:solidFill>
                  <a:srgbClr val="FFC000"/>
                </a:solidFill>
              </a:rPr>
              <a:t>крепежных приспособлений или их частей, которые </a:t>
            </a:r>
            <a:r>
              <a:rPr lang="ru-RU" sz="2400" dirty="0" smtClean="0">
                <a:solidFill>
                  <a:srgbClr val="FFC000"/>
                </a:solidFill>
              </a:rPr>
              <a:t>преступник </a:t>
            </a:r>
            <a:r>
              <a:rPr lang="ru-RU" sz="2400" dirty="0">
                <a:solidFill>
                  <a:srgbClr val="FFC000"/>
                </a:solidFill>
              </a:rPr>
              <a:t>использовал для проникновения на балкон (лоджию).</a:t>
            </a:r>
          </a:p>
        </p:txBody>
      </p:sp>
    </p:spTree>
    <p:extLst>
      <p:ext uri="{BB962C8B-B14F-4D97-AF65-F5344CB8AC3E}">
        <p14:creationId xmlns:p14="http://schemas.microsoft.com/office/powerpoint/2010/main" val="349754161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0260" y="476672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Осмотр мест похищения имущества.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1. Приступить к осмотру всего помещения, двигаясь внутрь него, вдоль стен по часовой стрелке или против нее, осматривая при этом объекты (следы, предметы и т.д.), находящиеся на полу.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2.Смоделировать последовательность действий преступника, отыскивая следы его рук. Для этого осматриваются все </a:t>
            </a:r>
            <a:r>
              <a:rPr lang="ru-RU" sz="2400" dirty="0" smtClean="0">
                <a:solidFill>
                  <a:srgbClr val="FFC000"/>
                </a:solidFill>
              </a:rPr>
              <a:t>предметы</a:t>
            </a:r>
            <a:r>
              <a:rPr lang="ru-RU" sz="2400" dirty="0">
                <a:solidFill>
                  <a:srgbClr val="FFC000"/>
                </a:solidFill>
              </a:rPr>
              <a:t>, с которыми, по мнению следователя, контактировал </a:t>
            </a:r>
            <a:r>
              <a:rPr lang="ru-RU" sz="2400" dirty="0" smtClean="0">
                <a:solidFill>
                  <a:srgbClr val="FFC000"/>
                </a:solidFill>
              </a:rPr>
              <a:t>преступник </a:t>
            </a:r>
            <a:r>
              <a:rPr lang="ru-RU" sz="2400" dirty="0">
                <a:solidFill>
                  <a:srgbClr val="FFC000"/>
                </a:solidFill>
              </a:rPr>
              <a:t>(ручки дверей, дверцы  шкафов,  кнопка звонка, оконные стекла, посуда, дверца холодильника, спинки стульев и т.д.).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3. Осмотреть внешние и внутренние стороны предметов, в </a:t>
            </a:r>
            <a:r>
              <a:rPr lang="ru-RU" sz="2400" dirty="0" smtClean="0">
                <a:solidFill>
                  <a:srgbClr val="FFC000"/>
                </a:solidFill>
              </a:rPr>
              <a:t>которых </a:t>
            </a:r>
            <a:r>
              <a:rPr lang="ru-RU" sz="2400" dirty="0">
                <a:solidFill>
                  <a:srgbClr val="FFC000"/>
                </a:solidFill>
              </a:rPr>
              <a:t>хранились похищенные вещи.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4.Определить, путем опроса потерпевшего и визуального </a:t>
            </a:r>
            <a:r>
              <a:rPr lang="ru-RU" sz="2400" dirty="0" smtClean="0">
                <a:solidFill>
                  <a:srgbClr val="FFC000"/>
                </a:solidFill>
              </a:rPr>
              <a:t>осмотра</a:t>
            </a:r>
            <a:r>
              <a:rPr lang="ru-RU" sz="2400" dirty="0">
                <a:solidFill>
                  <a:srgbClr val="FFC000"/>
                </a:solidFill>
              </a:rPr>
              <a:t>, характер изменения положения вещей в месте их </a:t>
            </a:r>
            <a:r>
              <a:rPr lang="ru-RU" sz="2400" dirty="0" smtClean="0">
                <a:solidFill>
                  <a:srgbClr val="FFC000"/>
                </a:solidFill>
              </a:rPr>
              <a:t>хранения.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1001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28092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>
                <a:solidFill>
                  <a:srgbClr val="FFC000"/>
                </a:solidFill>
              </a:rPr>
              <a:t>5.Исследовать пол, прилегающий к месту хранения </a:t>
            </a:r>
            <a:r>
              <a:rPr lang="ru-RU" sz="2300" dirty="0" smtClean="0">
                <a:solidFill>
                  <a:srgbClr val="FFC000"/>
                </a:solidFill>
              </a:rPr>
              <a:t>украденных </a:t>
            </a:r>
            <a:r>
              <a:rPr lang="ru-RU" sz="2300" dirty="0">
                <a:solidFill>
                  <a:srgbClr val="FFC000"/>
                </a:solidFill>
              </a:rPr>
              <a:t>вещей, с целью отыскания следов преступника (следы ног, волос, микрочастиц с одежды, орудий взлома или их части и т.д.).</a:t>
            </a:r>
          </a:p>
          <a:p>
            <a:r>
              <a:rPr lang="ru-RU" sz="2300" dirty="0">
                <a:solidFill>
                  <a:srgbClr val="FFC000"/>
                </a:solidFill>
              </a:rPr>
              <a:t>6.	Выяснить наличие у потерпевшего документов, в содержании которых отражены индивидуальные признаки похищенных вещей (паспорта, ярлыки, этикетки, фотографии, образцы </a:t>
            </a:r>
            <a:r>
              <a:rPr lang="ru-RU" sz="2300" dirty="0" smtClean="0">
                <a:solidFill>
                  <a:srgbClr val="FFC000"/>
                </a:solidFill>
              </a:rPr>
              <a:t>материала</a:t>
            </a:r>
            <a:r>
              <a:rPr lang="ru-RU" sz="2300" dirty="0">
                <a:solidFill>
                  <a:srgbClr val="FFC000"/>
                </a:solidFill>
              </a:rPr>
              <a:t>, из которого изготовлена вещь).</a:t>
            </a:r>
          </a:p>
          <a:p>
            <a:r>
              <a:rPr lang="ru-RU" sz="2300" dirty="0">
                <a:solidFill>
                  <a:srgbClr val="FFC000"/>
                </a:solidFill>
              </a:rPr>
              <a:t>7.Выявить и зафиксировать следы, свидетельствующие об удовлетворении преступником своих физиологических </a:t>
            </a:r>
            <a:r>
              <a:rPr lang="ru-RU" sz="2300" dirty="0" smtClean="0">
                <a:solidFill>
                  <a:srgbClr val="FFC000"/>
                </a:solidFill>
              </a:rPr>
              <a:t>потребностей </a:t>
            </a:r>
            <a:r>
              <a:rPr lang="ru-RU" sz="2300" dirty="0">
                <a:solidFill>
                  <a:srgbClr val="FFC000"/>
                </a:solidFill>
              </a:rPr>
              <a:t>в ходе совершения кражи (прием пищи, алкоголя, </a:t>
            </a:r>
            <a:r>
              <a:rPr lang="ru-RU" sz="2300" dirty="0" smtClean="0">
                <a:solidFill>
                  <a:srgbClr val="FFC000"/>
                </a:solidFill>
              </a:rPr>
              <a:t>отправление </a:t>
            </a:r>
            <a:r>
              <a:rPr lang="ru-RU" sz="2300" dirty="0">
                <a:solidFill>
                  <a:srgbClr val="FFC000"/>
                </a:solidFill>
              </a:rPr>
              <a:t>естественных надобностей, нанесение надписей и т.д.). В связи с этим могут быть обнаружены следы зубов; ногтей; </a:t>
            </a:r>
            <a:r>
              <a:rPr lang="ru-RU" sz="2300" dirty="0" smtClean="0">
                <a:solidFill>
                  <a:srgbClr val="FFC000"/>
                </a:solidFill>
              </a:rPr>
              <a:t>кожного </a:t>
            </a:r>
            <a:r>
              <a:rPr lang="ru-RU" sz="2300" dirty="0">
                <a:solidFill>
                  <a:srgbClr val="FFC000"/>
                </a:solidFill>
              </a:rPr>
              <a:t>покрова тела преступника (губ и т.д.); следы выделений (слюны, мочи, пота и т.д.); следы курения (окурки, пепел и т.д.).</a:t>
            </a:r>
          </a:p>
          <a:p>
            <a:r>
              <a:rPr lang="ru-RU" sz="2300" dirty="0">
                <a:solidFill>
                  <a:srgbClr val="FFC000"/>
                </a:solidFill>
              </a:rPr>
              <a:t>8.	Выяснить путем опроса потерпевшего и оценки визуального осмотра изменений в обстановке места хранения похищенных вещей.</a:t>
            </a:r>
          </a:p>
        </p:txBody>
      </p:sp>
    </p:spTree>
    <p:extLst>
      <p:ext uri="{BB962C8B-B14F-4D97-AF65-F5344CB8AC3E}">
        <p14:creationId xmlns:p14="http://schemas.microsoft.com/office/powerpoint/2010/main" val="70487535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LEO\АРХИВЫ 2014\ДОКУМЕНТЫ 2013\СЛАЙД TV\Расследование преступлений против личности и собственности ДЛЯ ФЗО 2011\Слайд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00459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42108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EO\АРХИВЫ 2014\ДОКУМЕНТЫ 2013\СЛАЙД TV\Расследование преступлений против личности и собственности ДЛЯ ФЗО 2011\Слайд1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20405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23543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rgbClr val="FFC000"/>
                </a:solidFill>
              </a:rPr>
              <a:t>Осмотр путей ухода преступника.</a:t>
            </a:r>
          </a:p>
          <a:p>
            <a:r>
              <a:rPr lang="ru-RU" sz="2200" dirty="0">
                <a:solidFill>
                  <a:srgbClr val="FFC000"/>
                </a:solidFill>
              </a:rPr>
              <a:t>1.	Определить пути ухода преступника посредством </a:t>
            </a:r>
            <a:r>
              <a:rPr lang="ru-RU" sz="2200" dirty="0" smtClean="0">
                <a:solidFill>
                  <a:srgbClr val="FFC000"/>
                </a:solidFill>
              </a:rPr>
              <a:t>установления </a:t>
            </a:r>
            <a:r>
              <a:rPr lang="ru-RU" sz="2200" dirty="0">
                <a:solidFill>
                  <a:srgbClr val="FFC000"/>
                </a:solidFill>
              </a:rPr>
              <a:t>мест, через которые преступник вышел из квартиры (дверь, окно, форточка, балкон, которые не являются местом </a:t>
            </a:r>
            <a:r>
              <a:rPr lang="ru-RU" sz="2200" dirty="0" smtClean="0">
                <a:solidFill>
                  <a:srgbClr val="FFC000"/>
                </a:solidFill>
              </a:rPr>
              <a:t>проникновения</a:t>
            </a:r>
            <a:r>
              <a:rPr lang="ru-RU" sz="2200" dirty="0">
                <a:solidFill>
                  <a:srgbClr val="FFC000"/>
                </a:solidFill>
              </a:rPr>
              <a:t>).</a:t>
            </a:r>
          </a:p>
          <a:p>
            <a:r>
              <a:rPr lang="ru-RU" sz="2200" dirty="0">
                <a:solidFill>
                  <a:srgbClr val="FFC000"/>
                </a:solidFill>
              </a:rPr>
              <a:t>2.	Обнаружить и зафиксировать следы преступника в месте его ухода из квартиры.</a:t>
            </a:r>
          </a:p>
          <a:p>
            <a:r>
              <a:rPr lang="ru-RU" sz="2200" dirty="0">
                <a:solidFill>
                  <a:srgbClr val="FFC000"/>
                </a:solidFill>
              </a:rPr>
              <a:t>3.	Установить путь, посредством которого преступник вышел из дома, где совершил кражу из квартиры.</a:t>
            </a:r>
          </a:p>
          <a:p>
            <a:r>
              <a:rPr lang="ru-RU" sz="2200" dirty="0">
                <a:solidFill>
                  <a:srgbClr val="FFC000"/>
                </a:solidFill>
              </a:rPr>
              <a:t>Для этого осматриваются: лестничная клетка, лифт, </a:t>
            </a:r>
            <a:r>
              <a:rPr lang="ru-RU" sz="2200" dirty="0" smtClean="0">
                <a:solidFill>
                  <a:srgbClr val="FFC000"/>
                </a:solidFill>
              </a:rPr>
              <a:t>подвальное </a:t>
            </a:r>
            <a:r>
              <a:rPr lang="ru-RU" sz="2200" dirty="0">
                <a:solidFill>
                  <a:srgbClr val="FFC000"/>
                </a:solidFill>
              </a:rPr>
              <a:t>и чердачное помещение и т.д.</a:t>
            </a:r>
          </a:p>
          <a:p>
            <a:r>
              <a:rPr lang="ru-RU" sz="2200" dirty="0">
                <a:solidFill>
                  <a:srgbClr val="FFC000"/>
                </a:solidFill>
              </a:rPr>
              <a:t>4.	Выяснить состояние дверей (заперты либо открыты) и </a:t>
            </a:r>
            <a:r>
              <a:rPr lang="ru-RU" sz="2200" dirty="0" smtClean="0">
                <a:solidFill>
                  <a:srgbClr val="FFC000"/>
                </a:solidFill>
              </a:rPr>
              <a:t>запирающих </a:t>
            </a:r>
            <a:r>
              <a:rPr lang="ru-RU" sz="2200" dirty="0">
                <a:solidFill>
                  <a:srgbClr val="FFC000"/>
                </a:solidFill>
              </a:rPr>
              <a:t>устройств (исправны, неисправны) на чердаке и в </a:t>
            </a:r>
            <a:r>
              <a:rPr lang="ru-RU" sz="2200" dirty="0" smtClean="0">
                <a:solidFill>
                  <a:srgbClr val="FFC000"/>
                </a:solidFill>
              </a:rPr>
              <a:t>подвале</a:t>
            </a:r>
            <a:r>
              <a:rPr lang="ru-RU" sz="2200" dirty="0">
                <a:solidFill>
                  <a:srgbClr val="FFC000"/>
                </a:solidFill>
              </a:rPr>
              <a:t>, как в данном подъезде, так и в соседних, с целью проверки возможности ухода через них преступника.</a:t>
            </a:r>
          </a:p>
          <a:p>
            <a:r>
              <a:rPr lang="ru-RU" sz="2200" dirty="0">
                <a:solidFill>
                  <a:srgbClr val="FFC000"/>
                </a:solidFill>
              </a:rPr>
              <a:t>5.	Обнаружить и зафиксировать следы преступника, если они имеются, на чердаке и в подвале, а также в соответствующем подъезде, через который, по мнению следователя, преступник скрылся с места происшествия.</a:t>
            </a:r>
          </a:p>
        </p:txBody>
      </p:sp>
    </p:spTree>
    <p:extLst>
      <p:ext uri="{BB962C8B-B14F-4D97-AF65-F5344CB8AC3E}">
        <p14:creationId xmlns:p14="http://schemas.microsoft.com/office/powerpoint/2010/main" val="525798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58</a:t>
            </a:r>
            <a:r>
              <a:rPr lang="ru-RU" sz="2400" dirty="0">
                <a:solidFill>
                  <a:srgbClr val="FFC000"/>
                </a:solidFill>
              </a:rPr>
              <a:t>% преступников ранее уже были судимы в основном за корыстные и </a:t>
            </a:r>
            <a:r>
              <a:rPr lang="ru-RU" sz="2400" dirty="0" smtClean="0">
                <a:solidFill>
                  <a:srgbClr val="FFC000"/>
                </a:solidFill>
              </a:rPr>
              <a:t>корыстно-насильственные </a:t>
            </a:r>
            <a:r>
              <a:rPr lang="ru-RU" sz="2400" dirty="0">
                <a:solidFill>
                  <a:srgbClr val="FFC000"/>
                </a:solidFill>
              </a:rPr>
              <a:t>преступления. При этом 20,5% из них имели две и более судимости.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988840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Более </a:t>
            </a:r>
            <a:r>
              <a:rPr lang="ru-RU" sz="2400" dirty="0">
                <a:solidFill>
                  <a:srgbClr val="FFC000"/>
                </a:solidFill>
              </a:rPr>
              <a:t>чем 65% случаев кражи были совершены лицами, не имевшими постоянного рода занятий или вообще нигде не </a:t>
            </a:r>
            <a:r>
              <a:rPr lang="ru-RU" sz="2400" dirty="0" smtClean="0">
                <a:solidFill>
                  <a:srgbClr val="FFC000"/>
                </a:solidFill>
              </a:rPr>
              <a:t>работавшими.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005064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По </a:t>
            </a:r>
            <a:r>
              <a:rPr lang="ru-RU" sz="2400" dirty="0">
                <a:solidFill>
                  <a:srgbClr val="FFC000"/>
                </a:solidFill>
              </a:rPr>
              <a:t>России за период с </a:t>
            </a:r>
            <a:r>
              <a:rPr lang="ru-RU" sz="2400" dirty="0" smtClean="0">
                <a:solidFill>
                  <a:srgbClr val="FFC000"/>
                </a:solidFill>
              </a:rPr>
              <a:t>2005 </a:t>
            </a:r>
            <a:r>
              <a:rPr lang="ru-RU" sz="2400" dirty="0">
                <a:solidFill>
                  <a:srgbClr val="FFC000"/>
                </a:solidFill>
              </a:rPr>
              <a:t>по </a:t>
            </a:r>
            <a:r>
              <a:rPr lang="ru-RU" sz="2400" dirty="0" smtClean="0">
                <a:solidFill>
                  <a:srgbClr val="FFC000"/>
                </a:solidFill>
              </a:rPr>
              <a:t>2015 </a:t>
            </a:r>
            <a:r>
              <a:rPr lang="ru-RU" sz="2400" dirty="0">
                <a:solidFill>
                  <a:srgbClr val="FFC000"/>
                </a:solidFill>
              </a:rPr>
              <a:t>гг. по приблизительным данным в 65-75% случаев кражи совершались группой лиц. Причем более половины из них - с участием лиц, ранее </a:t>
            </a:r>
            <a:r>
              <a:rPr lang="ru-RU" sz="2400" dirty="0" smtClean="0">
                <a:solidFill>
                  <a:srgbClr val="FFC000"/>
                </a:solidFill>
              </a:rPr>
              <a:t>совершавших </a:t>
            </a:r>
            <a:r>
              <a:rPr lang="ru-RU" sz="2400" dirty="0">
                <a:solidFill>
                  <a:srgbClr val="FFC000"/>
                </a:solidFill>
              </a:rPr>
              <a:t>подобные преступления.</a:t>
            </a:r>
          </a:p>
        </p:txBody>
      </p:sp>
    </p:spTree>
    <p:extLst>
      <p:ext uri="{BB962C8B-B14F-4D97-AF65-F5344CB8AC3E}">
        <p14:creationId xmlns:p14="http://schemas.microsoft.com/office/powerpoint/2010/main" val="116412711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EO\АРХИВЫ 2014\ДОКУМЕНТЫ 2013\СЛАЙД TV\Расследование преступлений против личности и собственности ДЛЯ ФЗО 2011\Слайд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9103"/>
            <a:ext cx="8316416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16711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089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5.Осмотр территории, не являющейся местом </a:t>
            </a:r>
            <a:r>
              <a:rPr lang="ru-RU" sz="2400" dirty="0" smtClean="0">
                <a:solidFill>
                  <a:srgbClr val="FFC000"/>
                </a:solidFill>
              </a:rPr>
              <a:t>происшествия</a:t>
            </a:r>
            <a:r>
              <a:rPr lang="ru-RU" sz="2400" dirty="0">
                <a:solidFill>
                  <a:srgbClr val="FFC000"/>
                </a:solidFill>
              </a:rPr>
              <a:t>, но прилегающей к нему.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1.	Осмотреть участок местности, прилегающей к подъезду </a:t>
            </a:r>
            <a:r>
              <a:rPr lang="ru-RU" sz="2400" dirty="0" smtClean="0">
                <a:solidFill>
                  <a:srgbClr val="FFC000"/>
                </a:solidFill>
              </a:rPr>
              <a:t>дома</a:t>
            </a:r>
            <a:r>
              <a:rPr lang="ru-RU" sz="2400" dirty="0">
                <a:solidFill>
                  <a:srgbClr val="FFC000"/>
                </a:solidFill>
              </a:rPr>
              <a:t>, а также к окнам и балкону осматриваемой квартиры.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2.	Обнаружить и зафиксировать следы преступника на </a:t>
            </a:r>
            <a:r>
              <a:rPr lang="ru-RU" sz="2400" dirty="0" smtClean="0">
                <a:solidFill>
                  <a:srgbClr val="FFC000"/>
                </a:solidFill>
              </a:rPr>
              <a:t>территории</a:t>
            </a:r>
            <a:r>
              <a:rPr lang="ru-RU" sz="2400" dirty="0">
                <a:solidFill>
                  <a:srgbClr val="FFC000"/>
                </a:solidFill>
              </a:rPr>
              <a:t>, прилегающей к месту происшествия.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В этих целях ведется поиск следов ног и транспорта, который преступник использовал для перевозки похищенного имущества. Здесь также могут быть обнаружены предметы-</a:t>
            </a:r>
            <a:r>
              <a:rPr lang="ru-RU" sz="2400" dirty="0" err="1">
                <a:solidFill>
                  <a:srgbClr val="FFC000"/>
                </a:solidFill>
              </a:rPr>
              <a:t>следоносители</a:t>
            </a:r>
            <a:r>
              <a:rPr lang="ru-RU" sz="2400" dirty="0">
                <a:solidFill>
                  <a:srgbClr val="FFC000"/>
                </a:solidFill>
              </a:rPr>
              <a:t>, указывающие на преступника (одежда, обувь, орудия взлома и инструменты, окурки и т.д.).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3.	Установить и осмотреть места, где, возможно, спрятано </a:t>
            </a:r>
            <a:r>
              <a:rPr lang="ru-RU" sz="2400" dirty="0" smtClean="0">
                <a:solidFill>
                  <a:srgbClr val="FFC000"/>
                </a:solidFill>
              </a:rPr>
              <a:t>похищенное </a:t>
            </a:r>
            <a:r>
              <a:rPr lang="ru-RU" sz="2400" dirty="0">
                <a:solidFill>
                  <a:srgbClr val="FFC000"/>
                </a:solidFill>
              </a:rPr>
              <a:t>имущество или его часть.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Для этого детально осматриваются мусоропроводы, </a:t>
            </a:r>
            <a:r>
              <a:rPr lang="ru-RU" sz="2400" dirty="0" smtClean="0">
                <a:solidFill>
                  <a:srgbClr val="FFC000"/>
                </a:solidFill>
              </a:rPr>
              <a:t>мусоросборники </a:t>
            </a:r>
            <a:r>
              <a:rPr lang="ru-RU" sz="2400" dirty="0">
                <a:solidFill>
                  <a:srgbClr val="FFC000"/>
                </a:solidFill>
              </a:rPr>
              <a:t>и лесопосадки возле домов, канализационные колодцы, трансформаторные будки, соседние подъезды и т.д. В этих целях может </a:t>
            </a:r>
            <a:r>
              <a:rPr lang="ru-RU" sz="2400" dirty="0" smtClean="0">
                <a:solidFill>
                  <a:srgbClr val="FFC000"/>
                </a:solidFill>
              </a:rPr>
              <a:t>применяться </a:t>
            </a:r>
            <a:r>
              <a:rPr lang="ru-RU" sz="2400" dirty="0">
                <a:solidFill>
                  <a:srgbClr val="FFC000"/>
                </a:solidFill>
              </a:rPr>
              <a:t>служебно-розыскная собака.</a:t>
            </a:r>
          </a:p>
        </p:txBody>
      </p:sp>
    </p:spTree>
    <p:extLst>
      <p:ext uri="{BB962C8B-B14F-4D97-AF65-F5344CB8AC3E}">
        <p14:creationId xmlns:p14="http://schemas.microsoft.com/office/powerpoint/2010/main" val="429120088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Допросы, осуществляемые на первоначальном этапе расследования квартирных краж.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98884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Примерные обстоятельства, подлежащие установлению при допросе.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1.Выяснить, когда и каким образом стало известно </a:t>
            </a:r>
            <a:r>
              <a:rPr lang="ru-RU" sz="2400" dirty="0" smtClean="0">
                <a:solidFill>
                  <a:srgbClr val="FFC000"/>
                </a:solidFill>
              </a:rPr>
              <a:t>потерпевшему </a:t>
            </a:r>
            <a:r>
              <a:rPr lang="ru-RU" sz="2400" dirty="0">
                <a:solidFill>
                  <a:srgbClr val="FFC000"/>
                </a:solidFill>
              </a:rPr>
              <a:t>о краже.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2.Установить предмет кражи.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- определить вид предмета, его количество, а также родовые и индивидуальные признаки.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- выяснить стоимость и назначение похищенной вещи.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- установить наличие либо отсутствие паспортов, квитанций, чеков или другой документации на украденное имущество.</a:t>
            </a:r>
          </a:p>
        </p:txBody>
      </p:sp>
    </p:spTree>
    <p:extLst>
      <p:ext uri="{BB962C8B-B14F-4D97-AF65-F5344CB8AC3E}">
        <p14:creationId xmlns:p14="http://schemas.microsoft.com/office/powerpoint/2010/main" val="177743875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36712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3.Определить местоположение похищенного имущества.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- где хранилось похищенное.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- кто из членов семьи и круга их знакомых знал о месте </a:t>
            </a:r>
            <a:r>
              <a:rPr lang="ru-RU" sz="2400" dirty="0" smtClean="0">
                <a:solidFill>
                  <a:srgbClr val="FFC000"/>
                </a:solidFill>
              </a:rPr>
              <a:t>хранения </a:t>
            </a:r>
            <a:r>
              <a:rPr lang="ru-RU" sz="2400" dirty="0">
                <a:solidFill>
                  <a:srgbClr val="FFC000"/>
                </a:solidFill>
              </a:rPr>
              <a:t>украденной вещи.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- кто, когда и при каких обстоятельствах видел похищенное имущество последний раз.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4.Установить характер имущественных прав  на украденную вещь.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- вещь находится в частной собственности  или сдана ему на хранение.</a:t>
            </a:r>
          </a:p>
        </p:txBody>
      </p:sp>
    </p:spTree>
    <p:extLst>
      <p:ext uri="{BB962C8B-B14F-4D97-AF65-F5344CB8AC3E}">
        <p14:creationId xmlns:p14="http://schemas.microsoft.com/office/powerpoint/2010/main" val="263417550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4345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5.Установить события, которые предшествовали </a:t>
            </a:r>
            <a:r>
              <a:rPr lang="ru-RU" sz="2400" dirty="0" smtClean="0">
                <a:solidFill>
                  <a:srgbClr val="FFC000"/>
                </a:solidFill>
              </a:rPr>
              <a:t>преступлению</a:t>
            </a:r>
            <a:r>
              <a:rPr lang="ru-RU" sz="2400" dirty="0">
                <a:solidFill>
                  <a:srgbClr val="FFC000"/>
                </a:solidFill>
              </a:rPr>
              <a:t>, но по своему характеру могли иметь с ним связь.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   - пропадали ли ранее ключи, если «да», то у кого из членов семьи, где, когда и при каких обстоятельствах.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    - посещали ли квартиру под благовидным предлогом </a:t>
            </a:r>
            <a:r>
              <a:rPr lang="ru-RU" sz="2400" dirty="0" smtClean="0">
                <a:solidFill>
                  <a:srgbClr val="FFC000"/>
                </a:solidFill>
              </a:rPr>
              <a:t>посторонние </a:t>
            </a:r>
            <a:r>
              <a:rPr lang="ru-RU" sz="2400" dirty="0">
                <a:solidFill>
                  <a:srgbClr val="FFC000"/>
                </a:solidFill>
              </a:rPr>
              <a:t>лица, их приметы, что в поведении было подозрительным.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      - были ли случайные звонки в дверь или по телефону.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     - не было ли случаев засорения замка или обнаружения </a:t>
            </a:r>
            <a:r>
              <a:rPr lang="ru-RU" sz="2400" dirty="0" smtClean="0">
                <a:solidFill>
                  <a:srgbClr val="FFC000"/>
                </a:solidFill>
              </a:rPr>
              <a:t>каких-либо </a:t>
            </a:r>
            <a:r>
              <a:rPr lang="ru-RU" sz="2400" dirty="0">
                <a:solidFill>
                  <a:srgbClr val="FFC000"/>
                </a:solidFill>
              </a:rPr>
              <a:t>предметов в дверной щели.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     - совершались ли ранее кражи или их попытки у </a:t>
            </a:r>
            <a:r>
              <a:rPr lang="ru-RU" sz="2400" dirty="0" smtClean="0">
                <a:solidFill>
                  <a:srgbClr val="FFC000"/>
                </a:solidFill>
              </a:rPr>
              <a:t>потерпевшего </a:t>
            </a:r>
            <a:r>
              <a:rPr lang="ru-RU" sz="2400" dirty="0">
                <a:solidFill>
                  <a:srgbClr val="FFC000"/>
                </a:solidFill>
              </a:rPr>
              <a:t>или у соседей. Сообщалось ли о них в правоохранительные органы и каков результат обращения, Если потерпевший не </a:t>
            </a:r>
            <a:r>
              <a:rPr lang="ru-RU" sz="2400" dirty="0" smtClean="0">
                <a:solidFill>
                  <a:srgbClr val="FFC000"/>
                </a:solidFill>
              </a:rPr>
              <a:t>заявлял </a:t>
            </a:r>
            <a:r>
              <a:rPr lang="ru-RU" sz="2400" dirty="0">
                <a:solidFill>
                  <a:srgbClr val="FFC000"/>
                </a:solidFill>
              </a:rPr>
              <a:t>о предыдущих кражах, то необходимо выяснить причину этого и, что именно было украдено и т.д.</a:t>
            </a:r>
          </a:p>
        </p:txBody>
      </p:sp>
    </p:spTree>
    <p:extLst>
      <p:ext uri="{BB962C8B-B14F-4D97-AF65-F5344CB8AC3E}">
        <p14:creationId xmlns:p14="http://schemas.microsoft.com/office/powerpoint/2010/main" val="44354041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6.Установить степень очевидности владения потерпевшим вещью, которая была украдена.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- кто из числа близкого и дальнего окружения потерпевшего и членов его семьи знал о наличии у него вещей, которые были похищены.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- не проявлял ли кто-либо из них интерес к похищенным </a:t>
            </a:r>
            <a:r>
              <a:rPr lang="ru-RU" sz="2400" dirty="0" smtClean="0">
                <a:solidFill>
                  <a:srgbClr val="FFC000"/>
                </a:solidFill>
              </a:rPr>
              <a:t>вещам </a:t>
            </a:r>
            <a:r>
              <a:rPr lang="ru-RU" sz="2400" dirty="0">
                <a:solidFill>
                  <a:srgbClr val="FFC000"/>
                </a:solidFill>
              </a:rPr>
              <a:t>накануне преступления.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 7. Выяснить типичный распорядок дня потерпевшего и членов его семьи.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- выяснить, в какие часы потерпевший и члены его семьи обычно покидают квартиру и сколько времени она пустует.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- установить распорядок дня в день совершения </a:t>
            </a:r>
            <a:r>
              <a:rPr lang="ru-RU" sz="2400" dirty="0" smtClean="0">
                <a:solidFill>
                  <a:srgbClr val="FFC000"/>
                </a:solidFill>
              </a:rPr>
              <a:t>преступления</a:t>
            </a:r>
            <a:r>
              <a:rPr lang="ru-RU" sz="2400" dirty="0">
                <a:solidFill>
                  <a:srgbClr val="FFC000"/>
                </a:solidFill>
              </a:rPr>
              <a:t>; был ли он обычным или что-то было изменено.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 - кто последний в день кражи уходил из квартиры, запирал ли дверь.</a:t>
            </a:r>
          </a:p>
        </p:txBody>
      </p:sp>
    </p:spTree>
    <p:extLst>
      <p:ext uri="{BB962C8B-B14F-4D97-AF65-F5344CB8AC3E}">
        <p14:creationId xmlns:p14="http://schemas.microsoft.com/office/powerpoint/2010/main" val="60288463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8. Выяснить некоторые элементы обстановки совершения кражи.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- какие имеются изменения в обстановке квартиры.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9.Определить некоторые элементы способа совершения преступления.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- как преступник мог проникнуть в квартиру и выйти из нее.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 10.	Кого подозревает потерпевший в совершении кражи.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- выяснить наличие или отсутствие лиц, заинтересованных в причинении потерпевшему материального и морального ущерба.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 - на каких фактах основывает потерпевший свое подозрение.</a:t>
            </a:r>
          </a:p>
        </p:txBody>
      </p:sp>
    </p:spTree>
    <p:extLst>
      <p:ext uri="{BB962C8B-B14F-4D97-AF65-F5344CB8AC3E}">
        <p14:creationId xmlns:p14="http://schemas.microsoft.com/office/powerpoint/2010/main" val="275723982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332656"/>
            <a:ext cx="24897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Допрос свидетелей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268760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Свидетели </a:t>
            </a:r>
            <a:r>
              <a:rPr lang="ru-RU" sz="2400" dirty="0">
                <a:solidFill>
                  <a:srgbClr val="FFC000"/>
                </a:solidFill>
              </a:rPr>
              <a:t>подразделяются на три группы: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1)	свидетели-очевидцы, которым </a:t>
            </a:r>
            <a:r>
              <a:rPr lang="ru-RU" sz="2400" dirty="0" smtClean="0">
                <a:solidFill>
                  <a:srgbClr val="FFC000"/>
                </a:solidFill>
              </a:rPr>
              <a:t>известны </a:t>
            </a:r>
            <a:r>
              <a:rPr lang="ru-RU" sz="2400" dirty="0">
                <a:solidFill>
                  <a:srgbClr val="FFC000"/>
                </a:solidFill>
              </a:rPr>
              <a:t>какие-либо обстоятельства дела;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В свою очередь, первые подразделяются на активных и </a:t>
            </a:r>
            <a:r>
              <a:rPr lang="ru-RU" sz="2400" dirty="0" smtClean="0">
                <a:solidFill>
                  <a:srgbClr val="FFC000"/>
                </a:solidFill>
              </a:rPr>
              <a:t>пассивных </a:t>
            </a:r>
            <a:r>
              <a:rPr lang="ru-RU" sz="2400" dirty="0">
                <a:solidFill>
                  <a:srgbClr val="FFC000"/>
                </a:solidFill>
              </a:rPr>
              <a:t>свидетелей-очевидцев , соответственно, на тех, которые не только наблюдают, но и пытаются пресечь криминальное </a:t>
            </a:r>
            <a:r>
              <a:rPr lang="ru-RU" sz="2400" dirty="0" smtClean="0">
                <a:solidFill>
                  <a:srgbClr val="FFC000"/>
                </a:solidFill>
              </a:rPr>
              <a:t>событие</a:t>
            </a:r>
            <a:r>
              <a:rPr lang="ru-RU" sz="2400" dirty="0">
                <a:solidFill>
                  <a:srgbClr val="FFC000"/>
                </a:solidFill>
              </a:rPr>
              <a:t>, и тех, которые только наблюдают его;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2)	лица, характеризующие личность потерпевшего;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3)	лица, располагающие данными о личности подозреваемого.</a:t>
            </a:r>
          </a:p>
        </p:txBody>
      </p:sp>
    </p:spTree>
    <p:extLst>
      <p:ext uri="{BB962C8B-B14F-4D97-AF65-F5344CB8AC3E}">
        <p14:creationId xmlns:p14="http://schemas.microsoft.com/office/powerpoint/2010/main" val="323405886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Примерные обстоятельства, подлежащие установлению при допросе свидетелей первой группы: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1.Выяснить данные, характеризующие событие преступления.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- что именно наблюдал (видел, слышал) свидетель-очевидец на месте происшествия.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- что привлекло внимание свидетеля-очевидца к </a:t>
            </a:r>
            <a:r>
              <a:rPr lang="ru-RU" sz="2400" dirty="0" smtClean="0">
                <a:solidFill>
                  <a:srgbClr val="FFC000"/>
                </a:solidFill>
              </a:rPr>
              <a:t>криминальному </a:t>
            </a:r>
            <a:r>
              <a:rPr lang="ru-RU" sz="2400" dirty="0">
                <a:solidFill>
                  <a:srgbClr val="FFC000"/>
                </a:solidFill>
              </a:rPr>
              <a:t>событию (шум, звон разбитого стекла, голоса и т.д.).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- что происходило после совершения преступления.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- пытался ли свидетель-очевидец предотвратить преступное посягательство (принимал ли меры к задержанию преступников, вызывал ли </a:t>
            </a:r>
            <a:r>
              <a:rPr lang="ru-RU" sz="2400" dirty="0" smtClean="0">
                <a:solidFill>
                  <a:srgbClr val="FFC000"/>
                </a:solidFill>
              </a:rPr>
              <a:t>полицию </a:t>
            </a:r>
            <a:r>
              <a:rPr lang="ru-RU" sz="2400" dirty="0">
                <a:solidFill>
                  <a:srgbClr val="FFC000"/>
                </a:solidFill>
              </a:rPr>
              <a:t>и т.д.).</a:t>
            </a:r>
          </a:p>
        </p:txBody>
      </p:sp>
    </p:spTree>
    <p:extLst>
      <p:ext uri="{BB962C8B-B14F-4D97-AF65-F5344CB8AC3E}">
        <p14:creationId xmlns:p14="http://schemas.microsoft.com/office/powerpoint/2010/main" val="280409344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0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2.Установить обстоятельства, в связи с которыми свидетель-очевидец оказался на месте совершения кражи или рядом с ним.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3.Установить обстоятельства, которые влияли на </a:t>
            </a:r>
            <a:r>
              <a:rPr lang="ru-RU" sz="2400" dirty="0" smtClean="0">
                <a:solidFill>
                  <a:srgbClr val="FFC000"/>
                </a:solidFill>
              </a:rPr>
              <a:t>восприятие </a:t>
            </a:r>
            <a:r>
              <a:rPr lang="ru-RU" sz="2400" dirty="0">
                <a:solidFill>
                  <a:srgbClr val="FFC000"/>
                </a:solidFill>
              </a:rPr>
              <a:t>очевидцем события.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- на каком расстоянии очевидец воспринимал событие </a:t>
            </a:r>
            <a:r>
              <a:rPr lang="ru-RU" sz="2400" dirty="0" smtClean="0">
                <a:solidFill>
                  <a:srgbClr val="FFC000"/>
                </a:solidFill>
              </a:rPr>
              <a:t>преступления</a:t>
            </a:r>
            <a:r>
              <a:rPr lang="ru-RU" sz="2400" dirty="0">
                <a:solidFill>
                  <a:srgbClr val="FFC000"/>
                </a:solidFill>
              </a:rPr>
              <a:t>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- каково было психическое и физическое состояние </a:t>
            </a:r>
            <a:r>
              <a:rPr lang="ru-RU" sz="2400" dirty="0" smtClean="0">
                <a:solidFill>
                  <a:srgbClr val="FFC000"/>
                </a:solidFill>
              </a:rPr>
              <a:t>допрашиваемого </a:t>
            </a:r>
            <a:r>
              <a:rPr lang="ru-RU" sz="2400" dirty="0">
                <a:solidFill>
                  <a:srgbClr val="FFC000"/>
                </a:solidFill>
              </a:rPr>
              <a:t>в момент восприятия им фактов, интересующих </a:t>
            </a:r>
            <a:r>
              <a:rPr lang="ru-RU" sz="2400" dirty="0" smtClean="0">
                <a:solidFill>
                  <a:srgbClr val="FFC000"/>
                </a:solidFill>
              </a:rPr>
              <a:t>следствие </a:t>
            </a:r>
            <a:r>
              <a:rPr lang="ru-RU" sz="2400" dirty="0">
                <a:solidFill>
                  <a:srgbClr val="FFC000"/>
                </a:solidFill>
              </a:rPr>
              <a:t>(болезнь, усталость,  нервное возбуждение, алкогольное опьянение и т.д.).</a:t>
            </a:r>
          </a:p>
        </p:txBody>
      </p:sp>
    </p:spTree>
    <p:extLst>
      <p:ext uri="{BB962C8B-B14F-4D97-AF65-F5344CB8AC3E}">
        <p14:creationId xmlns:p14="http://schemas.microsoft.com/office/powerpoint/2010/main" val="2724193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53909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</a:rPr>
              <a:t>2. Данные о потерпевшем по делам о квартирных </a:t>
            </a:r>
            <a:r>
              <a:rPr lang="ru-RU" sz="2400" dirty="0" smtClean="0">
                <a:solidFill>
                  <a:srgbClr val="FFC000"/>
                </a:solidFill>
              </a:rPr>
              <a:t>кражах.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052736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Данные о потерпевшем занимают существенное место в криминалистической характеристике квартирных краж. Это объясняется двумя обстоятельствами. </a:t>
            </a:r>
            <a:endParaRPr lang="ru-RU" sz="2400" dirty="0" smtClean="0">
              <a:solidFill>
                <a:srgbClr val="FFC000"/>
              </a:solidFill>
            </a:endParaRPr>
          </a:p>
          <a:p>
            <a:endParaRPr lang="ru-RU" sz="2400" dirty="0" smtClean="0">
              <a:solidFill>
                <a:srgbClr val="FFC000"/>
              </a:solidFill>
            </a:endParaRPr>
          </a:p>
          <a:p>
            <a:r>
              <a:rPr lang="ru-RU" sz="2400" dirty="0" smtClean="0">
                <a:solidFill>
                  <a:srgbClr val="FFC000"/>
                </a:solidFill>
              </a:rPr>
              <a:t>Во-первых</a:t>
            </a:r>
            <a:r>
              <a:rPr lang="ru-RU" sz="2400" dirty="0">
                <a:solidFill>
                  <a:srgbClr val="FFC000"/>
                </a:solidFill>
              </a:rPr>
              <a:t>, наблюдается </a:t>
            </a:r>
            <a:r>
              <a:rPr lang="ru-RU" sz="2400" dirty="0" smtClean="0">
                <a:solidFill>
                  <a:srgbClr val="FFC000"/>
                </a:solidFill>
              </a:rPr>
              <a:t>определенная </a:t>
            </a:r>
            <a:r>
              <a:rPr lang="ru-RU" sz="2400" dirty="0">
                <a:solidFill>
                  <a:srgbClr val="FFC000"/>
                </a:solidFill>
              </a:rPr>
              <a:t>избирательность в действиях преступника, показывающая взаимосвязь между особенностями предмета преступного </a:t>
            </a:r>
            <a:r>
              <a:rPr lang="ru-RU" sz="2400" dirty="0" smtClean="0">
                <a:solidFill>
                  <a:srgbClr val="FFC000"/>
                </a:solidFill>
              </a:rPr>
              <a:t>посягательства</a:t>
            </a:r>
            <a:r>
              <a:rPr lang="ru-RU" sz="2400" dirty="0">
                <a:solidFill>
                  <a:srgbClr val="FFC000"/>
                </a:solidFill>
              </a:rPr>
              <a:t>, потерпевшего и преступника. </a:t>
            </a:r>
            <a:endParaRPr lang="ru-RU" sz="2400" dirty="0" smtClean="0">
              <a:solidFill>
                <a:srgbClr val="FFC000"/>
              </a:solidFill>
            </a:endParaRPr>
          </a:p>
          <a:p>
            <a:endParaRPr lang="ru-RU" sz="2400" dirty="0" smtClean="0">
              <a:solidFill>
                <a:srgbClr val="FFC000"/>
              </a:solidFill>
            </a:endParaRPr>
          </a:p>
          <a:p>
            <a:r>
              <a:rPr lang="ru-RU" sz="2400" dirty="0" smtClean="0">
                <a:solidFill>
                  <a:srgbClr val="FFC000"/>
                </a:solidFill>
              </a:rPr>
              <a:t>Во-вторых</a:t>
            </a:r>
            <a:r>
              <a:rPr lang="ru-RU" sz="2400" dirty="0">
                <a:solidFill>
                  <a:srgbClr val="FFC000"/>
                </a:solidFill>
              </a:rPr>
              <a:t>, наличие и </a:t>
            </a:r>
            <a:r>
              <a:rPr lang="ru-RU" sz="2400" dirty="0" smtClean="0">
                <a:solidFill>
                  <a:srgbClr val="FFC000"/>
                </a:solidFill>
              </a:rPr>
              <a:t>характер </a:t>
            </a:r>
            <a:r>
              <a:rPr lang="ru-RU" sz="2400" dirty="0">
                <a:solidFill>
                  <a:srgbClr val="FFC000"/>
                </a:solidFill>
              </a:rPr>
              <a:t>связей и отношений между потерпевшим и преступником влияют на цель, мотив, место, время, способы совершения и сокрытия квартирных краж.</a:t>
            </a:r>
          </a:p>
        </p:txBody>
      </p:sp>
    </p:spTree>
    <p:extLst>
      <p:ext uri="{BB962C8B-B14F-4D97-AF65-F5344CB8AC3E}">
        <p14:creationId xmlns:p14="http://schemas.microsoft.com/office/powerpoint/2010/main" val="247756815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96752"/>
            <a:ext cx="73448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4.Выяснить приметы преступника.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- кого видел свидетель на месте происшествия либо рядом с ним; что показалось ему подозрительным в поведении этих </a:t>
            </a:r>
            <a:r>
              <a:rPr lang="ru-RU" sz="2400" dirty="0" smtClean="0">
                <a:solidFill>
                  <a:srgbClr val="FFC000"/>
                </a:solidFill>
              </a:rPr>
              <a:t>людей</a:t>
            </a:r>
            <a:r>
              <a:rPr lang="ru-RU" sz="2400" dirty="0">
                <a:solidFill>
                  <a:srgbClr val="FFC000"/>
                </a:solidFill>
              </a:rPr>
              <a:t>, что у них было в руках.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- какое количество людей он видел и каковы их внешние признаки (пол, возраст, рост, телосложение, особенности </a:t>
            </a:r>
            <a:r>
              <a:rPr lang="ru-RU" sz="2400" dirty="0" smtClean="0">
                <a:solidFill>
                  <a:srgbClr val="FFC000"/>
                </a:solidFill>
              </a:rPr>
              <a:t>походки</a:t>
            </a:r>
            <a:r>
              <a:rPr lang="ru-RU" sz="2400" dirty="0">
                <a:solidFill>
                  <a:srgbClr val="FFC000"/>
                </a:solidFill>
              </a:rPr>
              <a:t>, одежды и т.д.).</a:t>
            </a:r>
          </a:p>
        </p:txBody>
      </p:sp>
    </p:spTree>
    <p:extLst>
      <p:ext uri="{BB962C8B-B14F-4D97-AF65-F5344CB8AC3E}">
        <p14:creationId xmlns:p14="http://schemas.microsoft.com/office/powerpoint/2010/main" val="162938356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Примерные обстоятельства, подлежащие установлению при допросе свидетелей второй </a:t>
            </a:r>
            <a:r>
              <a:rPr lang="ru-RU" sz="2400" dirty="0" smtClean="0">
                <a:solidFill>
                  <a:srgbClr val="FFC000"/>
                </a:solidFill>
              </a:rPr>
              <a:t>группы (</a:t>
            </a:r>
            <a:r>
              <a:rPr lang="ru-RU" sz="2400" dirty="0">
                <a:solidFill>
                  <a:srgbClr val="FFC000"/>
                </a:solidFill>
              </a:rPr>
              <a:t>лица, характеризующие личность потерпевшего</a:t>
            </a:r>
            <a:r>
              <a:rPr lang="ru-RU" sz="2400" dirty="0" smtClean="0">
                <a:solidFill>
                  <a:srgbClr val="FFC000"/>
                </a:solidFill>
              </a:rPr>
              <a:t>):</a:t>
            </a:r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1.Установить личные связи и образ жизни потерпевшего.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- в каких отношениях состоят свидетель и потерпевший (в дружеских, враждебных и т.д.).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- кто наиболее часто бывал в квартире у потерпевшего и </a:t>
            </a:r>
            <a:r>
              <a:rPr lang="ru-RU" sz="2400" dirty="0" smtClean="0">
                <a:solidFill>
                  <a:srgbClr val="FFC000"/>
                </a:solidFill>
              </a:rPr>
              <a:t>какие </a:t>
            </a:r>
            <a:r>
              <a:rPr lang="ru-RU" sz="2400" dirty="0">
                <a:solidFill>
                  <a:srgbClr val="FFC000"/>
                </a:solidFill>
              </a:rPr>
              <a:t>отношения были между посетителями и хозяином дома.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- какой образ жизни ведет потерпевший (добропорядочный, разгульный и т.п.).</a:t>
            </a:r>
          </a:p>
        </p:txBody>
      </p:sp>
    </p:spTree>
    <p:extLst>
      <p:ext uri="{BB962C8B-B14F-4D97-AF65-F5344CB8AC3E}">
        <p14:creationId xmlns:p14="http://schemas.microsoft.com/office/powerpoint/2010/main" val="55701754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730" y="764704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2.Выяснить данные, касающиеся предмета кражи.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- кто, по мнению свидетеля, знал о наличии у потерпевшего</a:t>
            </a:r>
          </a:p>
          <a:p>
            <a:r>
              <a:rPr lang="ru-RU" sz="2400" dirty="0">
                <a:solidFill>
                  <a:srgbClr val="FFC000"/>
                </a:solidFill>
              </a:rPr>
              <a:t>данного имущества.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- кто в последнее время интересовался материальными </a:t>
            </a:r>
            <a:r>
              <a:rPr lang="ru-RU" sz="2400" dirty="0" smtClean="0">
                <a:solidFill>
                  <a:srgbClr val="FFC000"/>
                </a:solidFill>
              </a:rPr>
              <a:t>ценностями.</a:t>
            </a:r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   - кто в последнее время интересовался распорядком дня </a:t>
            </a:r>
            <a:r>
              <a:rPr lang="ru-RU" sz="2400" dirty="0" smtClean="0">
                <a:solidFill>
                  <a:srgbClr val="FFC000"/>
                </a:solidFill>
              </a:rPr>
              <a:t>потерпевшего </a:t>
            </a:r>
            <a:r>
              <a:rPr lang="ru-RU" sz="2400" dirty="0">
                <a:solidFill>
                  <a:srgbClr val="FFC000"/>
                </a:solidFill>
              </a:rPr>
              <a:t>(когда уходит на работу и приходит с нее и т.д.).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3.Определить </a:t>
            </a:r>
            <a:r>
              <a:rPr lang="ru-RU" sz="2400" dirty="0" err="1">
                <a:solidFill>
                  <a:srgbClr val="FFC000"/>
                </a:solidFill>
              </a:rPr>
              <a:t>виктимные</a:t>
            </a:r>
            <a:r>
              <a:rPr lang="ru-RU" sz="2400" dirty="0">
                <a:solidFill>
                  <a:srgbClr val="FFC000"/>
                </a:solidFill>
              </a:rPr>
              <a:t> черты характера потерпевшего.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- отмечался ли потерпевший излишней осторожностью или доверчивостью.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- расположен ли он был к случайным знакомствам или </a:t>
            </a:r>
            <a:r>
              <a:rPr lang="ru-RU" sz="2400" dirty="0" smtClean="0">
                <a:solidFill>
                  <a:srgbClr val="FFC000"/>
                </a:solidFill>
              </a:rPr>
              <a:t>частому </a:t>
            </a:r>
            <a:r>
              <a:rPr lang="ru-RU" sz="2400" dirty="0">
                <a:solidFill>
                  <a:srgbClr val="FFC000"/>
                </a:solidFill>
              </a:rPr>
              <a:t>употреблению алкогольных напитков.</a:t>
            </a:r>
          </a:p>
        </p:txBody>
      </p:sp>
    </p:spTree>
    <p:extLst>
      <p:ext uri="{BB962C8B-B14F-4D97-AF65-F5344CB8AC3E}">
        <p14:creationId xmlns:p14="http://schemas.microsoft.com/office/powerpoint/2010/main" val="344482118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51344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При допросе свидетелей третьей группы следователь </a:t>
            </a:r>
            <a:r>
              <a:rPr lang="ru-RU" sz="2400" dirty="0" smtClean="0">
                <a:solidFill>
                  <a:srgbClr val="FFC000"/>
                </a:solidFill>
              </a:rPr>
              <a:t>должен </a:t>
            </a:r>
            <a:r>
              <a:rPr lang="ru-RU" sz="2400" dirty="0">
                <a:solidFill>
                  <a:srgbClr val="FFC000"/>
                </a:solidFill>
              </a:rPr>
              <a:t>: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1.Установить личные связи и образ жизни подозреваемого.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- знаком ли свидетель с подозреваемым и каков характер их знакомства (родственники, соседи, друзья и т.д.).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- в каких отношениях состоят свидетель и подозреваемый (в неприязненных, дружеских и т.д.).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- какой образ жизни ведет подозреваемый (скромный либо «живет не по средствам» и т.д.).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- каковы моральные качества подозреваемого (пользуется наркотиками, злоупотребляет алкоголем или добропорядочный гражданин и т.д.).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- чем занимается и где работает подозреваемый; какие </a:t>
            </a:r>
            <a:r>
              <a:rPr lang="ru-RU" sz="2400" dirty="0" smtClean="0">
                <a:solidFill>
                  <a:srgbClr val="FFC000"/>
                </a:solidFill>
              </a:rPr>
              <a:t>отношения </a:t>
            </a:r>
            <a:r>
              <a:rPr lang="ru-RU" sz="2400" dirty="0">
                <a:solidFill>
                  <a:srgbClr val="FFC000"/>
                </a:solidFill>
              </a:rPr>
              <a:t>складываются на работе и т.д.</a:t>
            </a:r>
          </a:p>
        </p:txBody>
      </p:sp>
    </p:spTree>
    <p:extLst>
      <p:ext uri="{BB962C8B-B14F-4D97-AF65-F5344CB8AC3E}">
        <p14:creationId xmlns:p14="http://schemas.microsoft.com/office/powerpoint/2010/main" val="90294881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08720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2.Установить, в каких отношениях состояли </a:t>
            </a:r>
            <a:r>
              <a:rPr lang="ru-RU" sz="2400" dirty="0" smtClean="0">
                <a:solidFill>
                  <a:srgbClr val="FFC000"/>
                </a:solidFill>
              </a:rPr>
              <a:t>подозреваемый </a:t>
            </a:r>
            <a:r>
              <a:rPr lang="ru-RU" sz="2400" dirty="0">
                <a:solidFill>
                  <a:srgbClr val="FFC000"/>
                </a:solidFill>
              </a:rPr>
              <a:t>и потерпевший.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3. Выяснить поведение подозреваемого накануне и после совершения преступления.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    - что было подозрительным в поведении подозреваемого </a:t>
            </a:r>
            <a:r>
              <a:rPr lang="ru-RU" sz="2400" dirty="0" smtClean="0">
                <a:solidFill>
                  <a:srgbClr val="FFC000"/>
                </a:solidFill>
              </a:rPr>
              <a:t>накануне </a:t>
            </a:r>
            <a:r>
              <a:rPr lang="ru-RU" sz="2400" dirty="0">
                <a:solidFill>
                  <a:srgbClr val="FFC000"/>
                </a:solidFill>
              </a:rPr>
              <a:t>совершения преступления (был излишне нервный, </a:t>
            </a:r>
            <a:r>
              <a:rPr lang="ru-RU" sz="2400" dirty="0" smtClean="0">
                <a:solidFill>
                  <a:srgbClr val="FFC000"/>
                </a:solidFill>
              </a:rPr>
              <a:t>подолгу </a:t>
            </a:r>
            <a:r>
              <a:rPr lang="ru-RU" sz="2400" dirty="0">
                <a:solidFill>
                  <a:srgbClr val="FFC000"/>
                </a:solidFill>
              </a:rPr>
              <a:t>пропадал из дома, строил планы о скором отъезде и т.д.).</a:t>
            </a:r>
          </a:p>
          <a:p>
            <a:endParaRPr lang="ru-RU" sz="2400" dirty="0" smtClean="0">
              <a:solidFill>
                <a:srgbClr val="FFC000"/>
              </a:solidFill>
            </a:endParaRPr>
          </a:p>
          <a:p>
            <a:r>
              <a:rPr lang="ru-RU" sz="2400" dirty="0" smtClean="0">
                <a:solidFill>
                  <a:srgbClr val="FFC000"/>
                </a:solidFill>
              </a:rPr>
              <a:t>В </a:t>
            </a:r>
            <a:r>
              <a:rPr lang="ru-RU" sz="2400" dirty="0">
                <a:solidFill>
                  <a:srgbClr val="FFC000"/>
                </a:solidFill>
              </a:rPr>
              <a:t>остальном  подготовительный, рабочий и заключительный этапы допроса свидетеля </a:t>
            </a:r>
            <a:r>
              <a:rPr lang="ru-RU" sz="2400" dirty="0" smtClean="0">
                <a:solidFill>
                  <a:srgbClr val="FFC000"/>
                </a:solidFill>
              </a:rPr>
              <a:t>соответствуют </a:t>
            </a:r>
            <a:r>
              <a:rPr lang="ru-RU" sz="2400" dirty="0">
                <a:solidFill>
                  <a:srgbClr val="FFC000"/>
                </a:solidFill>
              </a:rPr>
              <a:t>тактике допроса потерпевшего.</a:t>
            </a:r>
          </a:p>
        </p:txBody>
      </p:sp>
    </p:spTree>
    <p:extLst>
      <p:ext uri="{BB962C8B-B14F-4D97-AF65-F5344CB8AC3E}">
        <p14:creationId xmlns:p14="http://schemas.microsoft.com/office/powerpoint/2010/main" val="330681175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404664"/>
            <a:ext cx="3039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Допрос подозреваемого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997839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Следователь</a:t>
            </a:r>
            <a:r>
              <a:rPr lang="ru-RU" sz="2400" dirty="0">
                <a:solidFill>
                  <a:srgbClr val="FFC000"/>
                </a:solidFill>
              </a:rPr>
              <a:t>, планируя тактику производства </a:t>
            </a:r>
            <a:r>
              <a:rPr lang="ru-RU" sz="2400" dirty="0" smtClean="0">
                <a:solidFill>
                  <a:srgbClr val="FFC000"/>
                </a:solidFill>
              </a:rPr>
              <a:t>допроса </a:t>
            </a:r>
            <a:r>
              <a:rPr lang="ru-RU" sz="2400" dirty="0">
                <a:solidFill>
                  <a:srgbClr val="FFC000"/>
                </a:solidFill>
              </a:rPr>
              <a:t>подозреваемого, исходит из объема доказательственной базы и позиции допрашиваемого по отношению имеющегося подозрения. Именно позиция подозреваемого, его линия </a:t>
            </a:r>
            <a:r>
              <a:rPr lang="ru-RU" sz="2400" dirty="0" smtClean="0">
                <a:solidFill>
                  <a:srgbClr val="FFC000"/>
                </a:solidFill>
              </a:rPr>
              <a:t>поведения </a:t>
            </a:r>
            <a:r>
              <a:rPr lang="ru-RU" sz="2400" dirty="0">
                <a:solidFill>
                  <a:srgbClr val="FFC000"/>
                </a:solidFill>
              </a:rPr>
              <a:t>на допросе в отношении интересующего следствие </a:t>
            </a:r>
            <a:r>
              <a:rPr lang="ru-RU" sz="2400" dirty="0" smtClean="0">
                <a:solidFill>
                  <a:srgbClr val="FFC000"/>
                </a:solidFill>
              </a:rPr>
              <a:t>криминального </a:t>
            </a:r>
            <a:r>
              <a:rPr lang="ru-RU" sz="2400" dirty="0">
                <a:solidFill>
                  <a:srgbClr val="FFC000"/>
                </a:solidFill>
              </a:rPr>
              <a:t>события является одним из классифицирующих </a:t>
            </a:r>
            <a:r>
              <a:rPr lang="ru-RU" sz="2400" dirty="0" smtClean="0">
                <a:solidFill>
                  <a:srgbClr val="FFC000"/>
                </a:solidFill>
              </a:rPr>
              <a:t>признаков </a:t>
            </a:r>
            <a:r>
              <a:rPr lang="ru-RU" sz="2400" dirty="0">
                <a:solidFill>
                  <a:srgbClr val="FFC000"/>
                </a:solidFill>
              </a:rPr>
              <a:t>рассматриваемого следственного 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386900318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332656"/>
            <a:ext cx="2824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Назначение экспертиз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2413" y="1484784"/>
            <a:ext cx="76328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Дактилоскопическая экспертиза</a:t>
            </a:r>
          </a:p>
          <a:p>
            <a:r>
              <a:rPr lang="ru-RU" sz="2400" dirty="0">
                <a:solidFill>
                  <a:srgbClr val="FFC000"/>
                </a:solidFill>
              </a:rPr>
              <a:t>Типовые объекты, направляемые на экспертизу: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1)	предметы или их части со следами рук преступника, </a:t>
            </a:r>
            <a:r>
              <a:rPr lang="ru-RU" sz="2400" dirty="0" smtClean="0">
                <a:solidFill>
                  <a:srgbClr val="FFC000"/>
                </a:solidFill>
              </a:rPr>
              <a:t>изъятые </a:t>
            </a:r>
            <a:r>
              <a:rPr lang="ru-RU" sz="2400" dirty="0">
                <a:solidFill>
                  <a:srgbClr val="FFC000"/>
                </a:solidFill>
              </a:rPr>
              <a:t>с места происшествия;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2)	копии следов рук преступника (дактилоскопические </a:t>
            </a:r>
            <a:r>
              <a:rPr lang="ru-RU" sz="2400" dirty="0" smtClean="0">
                <a:solidFill>
                  <a:srgbClr val="FFC000"/>
                </a:solidFill>
              </a:rPr>
              <a:t>пленки</a:t>
            </a:r>
            <a:r>
              <a:rPr lang="ru-RU" sz="2400" dirty="0">
                <a:solidFill>
                  <a:srgbClr val="FFC000"/>
                </a:solidFill>
              </a:rPr>
              <a:t>, слепки, фотографии), изъятые с места происшествия и др.</a:t>
            </a:r>
          </a:p>
        </p:txBody>
      </p:sp>
    </p:spTree>
    <p:extLst>
      <p:ext uri="{BB962C8B-B14F-4D97-AF65-F5344CB8AC3E}">
        <p14:creationId xmlns:p14="http://schemas.microsoft.com/office/powerpoint/2010/main" val="425877391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FC000"/>
                </a:solidFill>
              </a:rPr>
              <a:t>Типовой перечень вопросов: </a:t>
            </a:r>
          </a:p>
          <a:p>
            <a:r>
              <a:rPr lang="ru-RU" sz="2000" dirty="0">
                <a:solidFill>
                  <a:srgbClr val="FFC000"/>
                </a:solidFill>
              </a:rPr>
              <a:t>Диагностические вопросы:</a:t>
            </a:r>
          </a:p>
          <a:p>
            <a:r>
              <a:rPr lang="ru-RU" sz="2000" dirty="0">
                <a:solidFill>
                  <a:srgbClr val="FFC000"/>
                </a:solidFill>
              </a:rPr>
              <a:t>1)	имеются ли на представленных предметах следы </a:t>
            </a:r>
            <a:r>
              <a:rPr lang="ru-RU" sz="2000" dirty="0" smtClean="0">
                <a:solidFill>
                  <a:srgbClr val="FFC000"/>
                </a:solidFill>
              </a:rPr>
              <a:t>папиллярных </a:t>
            </a:r>
            <a:r>
              <a:rPr lang="ru-RU" sz="2000" dirty="0">
                <a:solidFill>
                  <a:srgbClr val="FFC000"/>
                </a:solidFill>
              </a:rPr>
              <a:t>узоров пальцев рук (ладоней);</a:t>
            </a:r>
          </a:p>
          <a:p>
            <a:r>
              <a:rPr lang="ru-RU" sz="2000" dirty="0">
                <a:solidFill>
                  <a:srgbClr val="FFC000"/>
                </a:solidFill>
              </a:rPr>
              <a:t>2)	пригодны ли эти следы для идентификации лица, оставившего их;</a:t>
            </a:r>
          </a:p>
          <a:p>
            <a:r>
              <a:rPr lang="ru-RU" sz="2000" dirty="0">
                <a:solidFill>
                  <a:srgbClr val="FFC000"/>
                </a:solidFill>
              </a:rPr>
              <a:t>3)	какой рукой (правой или левой) и какими пальцами </a:t>
            </a:r>
            <a:r>
              <a:rPr lang="ru-RU" sz="2000" dirty="0" smtClean="0">
                <a:solidFill>
                  <a:srgbClr val="FFC000"/>
                </a:solidFill>
              </a:rPr>
              <a:t>оставлены </a:t>
            </a:r>
            <a:r>
              <a:rPr lang="ru-RU" sz="2000" dirty="0">
                <a:solidFill>
                  <a:srgbClr val="FFC000"/>
                </a:solidFill>
              </a:rPr>
              <a:t>следы;</a:t>
            </a:r>
          </a:p>
          <a:p>
            <a:r>
              <a:rPr lang="ru-RU" sz="2000" dirty="0">
                <a:solidFill>
                  <a:srgbClr val="FFC000"/>
                </a:solidFill>
              </a:rPr>
              <a:t>4)	какова локализация следов на предмете;</a:t>
            </a:r>
          </a:p>
          <a:p>
            <a:r>
              <a:rPr lang="ru-RU" sz="2000" dirty="0">
                <a:solidFill>
                  <a:srgbClr val="FFC000"/>
                </a:solidFill>
              </a:rPr>
              <a:t>5)	принадлежат следы одному человеку или нескольким </a:t>
            </a:r>
            <a:r>
              <a:rPr lang="ru-RU" sz="2000" dirty="0" smtClean="0">
                <a:solidFill>
                  <a:srgbClr val="FFC000"/>
                </a:solidFill>
              </a:rPr>
              <a:t>лицам</a:t>
            </a:r>
            <a:r>
              <a:rPr lang="ru-RU" sz="2000" dirty="0">
                <a:solidFill>
                  <a:srgbClr val="FFC000"/>
                </a:solidFill>
              </a:rPr>
              <a:t>; сколько человек оставили следы на месте происшествия;</a:t>
            </a:r>
          </a:p>
          <a:p>
            <a:r>
              <a:rPr lang="ru-RU" sz="2000" dirty="0">
                <a:solidFill>
                  <a:srgbClr val="FFC000"/>
                </a:solidFill>
              </a:rPr>
              <a:t>6)	какова давность оставленных следов;</a:t>
            </a:r>
          </a:p>
          <a:p>
            <a:r>
              <a:rPr lang="ru-RU" sz="2000" dirty="0">
                <a:solidFill>
                  <a:srgbClr val="FFC000"/>
                </a:solidFill>
              </a:rPr>
              <a:t>7)	каков пол, примерный рост и возраст лица, оставившего следы рук;</a:t>
            </a:r>
          </a:p>
          <a:p>
            <a:r>
              <a:rPr lang="ru-RU" sz="2000" dirty="0">
                <a:solidFill>
                  <a:srgbClr val="FFC000"/>
                </a:solidFill>
              </a:rPr>
              <a:t>8)имеются   ли  какие-либо   особенности   рук (пальцев) у лица, оставившего следы;</a:t>
            </a:r>
          </a:p>
          <a:p>
            <a:r>
              <a:rPr lang="ru-RU" sz="2000" dirty="0">
                <a:solidFill>
                  <a:srgbClr val="FFC000"/>
                </a:solidFill>
              </a:rPr>
              <a:t>9)в результате каких действий оставлены следы (касания, </a:t>
            </a:r>
            <a:r>
              <a:rPr lang="ru-RU" sz="2000" dirty="0" smtClean="0">
                <a:solidFill>
                  <a:srgbClr val="FFC000"/>
                </a:solidFill>
              </a:rPr>
              <a:t>захвата </a:t>
            </a:r>
            <a:r>
              <a:rPr lang="ru-RU" sz="2000" dirty="0">
                <a:solidFill>
                  <a:srgbClr val="FFC000"/>
                </a:solidFill>
              </a:rPr>
              <a:t>и т.д.).</a:t>
            </a:r>
          </a:p>
          <a:p>
            <a:r>
              <a:rPr lang="ru-RU" sz="2000" dirty="0">
                <a:solidFill>
                  <a:srgbClr val="FFC000"/>
                </a:solidFill>
              </a:rPr>
              <a:t>Идентификационные вопросы:</a:t>
            </a:r>
          </a:p>
          <a:p>
            <a:r>
              <a:rPr lang="ru-RU" sz="2000" dirty="0">
                <a:solidFill>
                  <a:srgbClr val="FFC000"/>
                </a:solidFill>
              </a:rPr>
              <a:t>1)	не оставлены ли следы рук данным лицом;</a:t>
            </a:r>
          </a:p>
          <a:p>
            <a:r>
              <a:rPr lang="ru-RU" sz="2000" dirty="0">
                <a:solidFill>
                  <a:srgbClr val="FFC000"/>
                </a:solidFill>
              </a:rPr>
              <a:t>2)	не оставлены ли следы рук, изъятые с разных мест, одним и тем же лицом.</a:t>
            </a:r>
          </a:p>
        </p:txBody>
      </p:sp>
    </p:spTree>
    <p:extLst>
      <p:ext uri="{BB962C8B-B14F-4D97-AF65-F5344CB8AC3E}">
        <p14:creationId xmlns:p14="http://schemas.microsoft.com/office/powerpoint/2010/main" val="360945763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</a:rPr>
              <a:t>Трасологическая экспертиза следов ног и обуви.                            </a:t>
            </a:r>
          </a:p>
          <a:p>
            <a:r>
              <a:rPr lang="ru-RU" sz="2400" dirty="0">
                <a:solidFill>
                  <a:srgbClr val="FFC000"/>
                </a:solidFill>
              </a:rPr>
              <a:t>Типовые объекты, направляемые на экспертизу:</a:t>
            </a:r>
          </a:p>
          <a:p>
            <a:r>
              <a:rPr lang="ru-RU" sz="2400" dirty="0">
                <a:solidFill>
                  <a:srgbClr val="FFC000"/>
                </a:solidFill>
              </a:rPr>
              <a:t>1) предметы или их части со следами ног;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2)	копии следов ног, изъятых с места происшествия (</a:t>
            </a:r>
            <a:r>
              <a:rPr lang="ru-RU" sz="2400" dirty="0" err="1">
                <a:solidFill>
                  <a:srgbClr val="FFC000"/>
                </a:solidFill>
              </a:rPr>
              <a:t>следокопировальные</a:t>
            </a:r>
            <a:r>
              <a:rPr lang="ru-RU" sz="2400" dirty="0">
                <a:solidFill>
                  <a:srgbClr val="FFC000"/>
                </a:solidFill>
              </a:rPr>
              <a:t> материалы с откопированными на них </a:t>
            </a:r>
            <a:r>
              <a:rPr lang="ru-RU" sz="2400" dirty="0" smtClean="0">
                <a:solidFill>
                  <a:srgbClr val="FFC000"/>
                </a:solidFill>
              </a:rPr>
              <a:t>поверхностными </a:t>
            </a:r>
            <a:r>
              <a:rPr lang="ru-RU" sz="2400" dirty="0">
                <a:solidFill>
                  <a:srgbClr val="FFC000"/>
                </a:solidFill>
              </a:rPr>
              <a:t>следами; слепки, изготовленные с объемных следов; </a:t>
            </a:r>
            <a:r>
              <a:rPr lang="ru-RU" sz="2400" dirty="0" smtClean="0">
                <a:solidFill>
                  <a:srgbClr val="FFC000"/>
                </a:solidFill>
              </a:rPr>
              <a:t>фотографические </a:t>
            </a:r>
            <a:r>
              <a:rPr lang="ru-RU" sz="2400" dirty="0">
                <a:solidFill>
                  <a:srgbClr val="FFC000"/>
                </a:solidFill>
              </a:rPr>
              <a:t>снимки);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3)	обувь, чулки, носки подозреваемого, в которых он </a:t>
            </a:r>
            <a:r>
              <a:rPr lang="ru-RU" sz="2400" dirty="0" smtClean="0">
                <a:solidFill>
                  <a:srgbClr val="FFC000"/>
                </a:solidFill>
              </a:rPr>
              <a:t>находился </a:t>
            </a:r>
            <a:r>
              <a:rPr lang="ru-RU" sz="2400" dirty="0">
                <a:solidFill>
                  <a:srgbClr val="FFC000"/>
                </a:solidFill>
              </a:rPr>
              <a:t>на месте происшествия;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4)	копии дорожки следов ног, изъятой с места происшествия и др.</a:t>
            </a:r>
          </a:p>
        </p:txBody>
      </p:sp>
    </p:spTree>
    <p:extLst>
      <p:ext uri="{BB962C8B-B14F-4D97-AF65-F5344CB8AC3E}">
        <p14:creationId xmlns:p14="http://schemas.microsoft.com/office/powerpoint/2010/main" val="314421144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</a:rPr>
              <a:t>Типовой перечень вопросов. </a:t>
            </a:r>
          </a:p>
          <a:p>
            <a:r>
              <a:rPr lang="ru-RU" sz="2400" dirty="0">
                <a:solidFill>
                  <a:srgbClr val="FFC000"/>
                </a:solidFill>
              </a:rPr>
              <a:t>Диагностические вопросы: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1)чем </a:t>
            </a:r>
            <a:r>
              <a:rPr lang="ru-RU" sz="2400" dirty="0">
                <a:solidFill>
                  <a:srgbClr val="FFC000"/>
                </a:solidFill>
              </a:rPr>
              <a:t>оставлены следы (босыми ногами, ногами в чулках, носках, обувью) и пригодны ли они для идентификации;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2)каким </a:t>
            </a:r>
            <a:r>
              <a:rPr lang="ru-RU" sz="2400" dirty="0">
                <a:solidFill>
                  <a:srgbClr val="FFC000"/>
                </a:solidFill>
              </a:rPr>
              <a:t>образом оставлены следы ног (обуви) (человек стоял, ходил,  и т.д.);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3)какой </a:t>
            </a:r>
            <a:r>
              <a:rPr lang="ru-RU" sz="2400" dirty="0">
                <a:solidFill>
                  <a:srgbClr val="FFC000"/>
                </a:solidFill>
              </a:rPr>
              <a:t>ногой оставлен след и какова аналитическая </a:t>
            </a:r>
            <a:r>
              <a:rPr lang="ru-RU" sz="2400" dirty="0" smtClean="0">
                <a:solidFill>
                  <a:srgbClr val="FFC000"/>
                </a:solidFill>
              </a:rPr>
              <a:t>характеристика </a:t>
            </a:r>
            <a:r>
              <a:rPr lang="ru-RU" sz="2400" dirty="0">
                <a:solidFill>
                  <a:srgbClr val="FFC000"/>
                </a:solidFill>
              </a:rPr>
              <a:t>босой ноги (размер, дефекты и т.д.);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4)к </a:t>
            </a:r>
            <a:r>
              <a:rPr lang="ru-RU" sz="2400" dirty="0">
                <a:solidFill>
                  <a:srgbClr val="FFC000"/>
                </a:solidFill>
              </a:rPr>
              <a:t>какому типу относится обувь, следы которой оставлены на месте происшествия (мужская, женская, фасон, модель, размер и т.д.);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5)каковы </a:t>
            </a:r>
            <a:r>
              <a:rPr lang="ru-RU" sz="2400" dirty="0">
                <a:solidFill>
                  <a:srgbClr val="FFC000"/>
                </a:solidFill>
              </a:rPr>
              <a:t>особенности обуви, следы которой обнаружены (степень изношенности, способ крепления набоек и подошвы, дефекты на поверхности подошвы и т.д.);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6)каковы </a:t>
            </a:r>
            <a:r>
              <a:rPr lang="ru-RU" sz="2400" dirty="0">
                <a:solidFill>
                  <a:srgbClr val="FFC000"/>
                </a:solidFill>
              </a:rPr>
              <a:t>аналитические данные человека, оставившего след (следы) (примерный рост, пол, телосложение, </a:t>
            </a:r>
            <a:r>
              <a:rPr lang="ru-RU" sz="2400" dirty="0" smtClean="0">
                <a:solidFill>
                  <a:srgbClr val="FFC000"/>
                </a:solidFill>
              </a:rPr>
              <a:t>походки</a:t>
            </a:r>
            <a:r>
              <a:rPr lang="ru-RU" sz="2400" dirty="0">
                <a:solidFill>
                  <a:srgbClr val="FFC000"/>
                </a:solidFill>
              </a:rPr>
              <a:t>, профессиональные навыки, возможные физические </a:t>
            </a:r>
            <a:r>
              <a:rPr lang="ru-RU" sz="2400" dirty="0" smtClean="0">
                <a:solidFill>
                  <a:srgbClr val="FFC000"/>
                </a:solidFill>
              </a:rPr>
              <a:t>недостатки</a:t>
            </a:r>
            <a:r>
              <a:rPr lang="ru-RU" sz="2400" dirty="0">
                <a:solidFill>
                  <a:srgbClr val="FFC000"/>
                </a:solidFill>
              </a:rPr>
              <a:t>, например, хромота</a:t>
            </a:r>
            <a:r>
              <a:rPr lang="ru-RU" sz="2400" dirty="0" smtClean="0">
                <a:solidFill>
                  <a:srgbClr val="FFC000"/>
                </a:solidFill>
              </a:rPr>
              <a:t>);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581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Свыше </a:t>
            </a:r>
            <a:r>
              <a:rPr lang="ru-RU" sz="2400" dirty="0">
                <a:solidFill>
                  <a:srgbClr val="FFC000"/>
                </a:solidFill>
              </a:rPr>
              <a:t>78% потерпевших не были знакомы с преступниками; 15,5% краж из квартир были совершены родственниками, близкими знакомыми и сослуживцами потерпевшего, 6,5% - его соседями. Жертвами квартирных краж зачастую становятся лица, имеющие достаток выше </a:t>
            </a:r>
            <a:r>
              <a:rPr lang="ru-RU" sz="2400" dirty="0" smtClean="0">
                <a:solidFill>
                  <a:srgbClr val="FFC000"/>
                </a:solidFill>
              </a:rPr>
              <a:t>среднего </a:t>
            </a:r>
            <a:r>
              <a:rPr lang="ru-RU" sz="2400" dirty="0">
                <a:solidFill>
                  <a:srgbClr val="FFC000"/>
                </a:solidFill>
              </a:rPr>
              <a:t>- 32% (например, директора, управляющие АО, компаний, торговых фирм, коммерсанты, бизнесмены и т.д.), у которых, по мнению преступников, есть в наличии значительные денежные суммы, в том числе в валюте). </a:t>
            </a:r>
            <a:endParaRPr lang="ru-RU" sz="2400" dirty="0" smtClean="0">
              <a:solidFill>
                <a:srgbClr val="FFC000"/>
              </a:solidFill>
            </a:endParaRPr>
          </a:p>
          <a:p>
            <a:endParaRPr lang="ru-RU" sz="2400" dirty="0" smtClean="0">
              <a:solidFill>
                <a:srgbClr val="FFC000"/>
              </a:solidFill>
            </a:endParaRPr>
          </a:p>
          <a:p>
            <a:r>
              <a:rPr lang="ru-RU" sz="2400" dirty="0" smtClean="0">
                <a:solidFill>
                  <a:srgbClr val="FFC000"/>
                </a:solidFill>
              </a:rPr>
              <a:t>На </a:t>
            </a:r>
            <a:r>
              <a:rPr lang="ru-RU" sz="2400" dirty="0">
                <a:solidFill>
                  <a:srgbClr val="FFC000"/>
                </a:solidFill>
              </a:rPr>
              <a:t>сегодняшний день лица с низким уровнем доходов также могут пострадать от квартирных воров, но это имеет место в случае неподготовленных преступлений, что составляет 18% от общего числа совершенных квартирных краж.</a:t>
            </a:r>
          </a:p>
        </p:txBody>
      </p:sp>
    </p:spTree>
    <p:extLst>
      <p:ext uri="{BB962C8B-B14F-4D97-AF65-F5344CB8AC3E}">
        <p14:creationId xmlns:p14="http://schemas.microsoft.com/office/powerpoint/2010/main" val="402692948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412776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7)какова </a:t>
            </a:r>
            <a:r>
              <a:rPr lang="ru-RU" sz="2400" dirty="0">
                <a:solidFill>
                  <a:srgbClr val="FFC000"/>
                </a:solidFill>
              </a:rPr>
              <a:t>давность оставления следа (следов);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8)каковы </a:t>
            </a:r>
            <a:r>
              <a:rPr lang="ru-RU" sz="2400" dirty="0">
                <a:solidFill>
                  <a:srgbClr val="FFC000"/>
                </a:solidFill>
              </a:rPr>
              <a:t>условия образования следов обуви;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9)какие </a:t>
            </a:r>
            <a:r>
              <a:rPr lang="ru-RU" sz="2400" dirty="0">
                <a:solidFill>
                  <a:srgbClr val="FFC000"/>
                </a:solidFill>
              </a:rPr>
              <a:t>выводы можно сделать по обнаруженной дорожке следов ног (направление движения, динамические </a:t>
            </a:r>
            <a:r>
              <a:rPr lang="ru-RU" sz="2400" dirty="0" smtClean="0">
                <a:solidFill>
                  <a:srgbClr val="FFC000"/>
                </a:solidFill>
              </a:rPr>
              <a:t>особенности </a:t>
            </a:r>
            <a:r>
              <a:rPr lang="ru-RU" sz="2400" dirty="0">
                <a:solidFill>
                  <a:srgbClr val="FFC000"/>
                </a:solidFill>
              </a:rPr>
              <a:t>(бег, </a:t>
            </a:r>
            <a:r>
              <a:rPr lang="ru-RU" sz="2400" dirty="0" smtClean="0">
                <a:solidFill>
                  <a:srgbClr val="FFC000"/>
                </a:solidFill>
              </a:rPr>
              <a:t>ходьба </a:t>
            </a:r>
            <a:r>
              <a:rPr lang="ru-RU" sz="2400" dirty="0">
                <a:solidFill>
                  <a:srgbClr val="FFC000"/>
                </a:solidFill>
              </a:rPr>
              <a:t>и т.д.)).</a:t>
            </a:r>
          </a:p>
        </p:txBody>
      </p:sp>
    </p:spTree>
    <p:extLst>
      <p:ext uri="{BB962C8B-B14F-4D97-AF65-F5344CB8AC3E}">
        <p14:creationId xmlns:p14="http://schemas.microsoft.com/office/powerpoint/2010/main" val="18664415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</a:rPr>
              <a:t>Идентификационные вопросы</a:t>
            </a:r>
            <a:r>
              <a:rPr lang="ru-RU" sz="2400" dirty="0" smtClean="0">
                <a:solidFill>
                  <a:srgbClr val="FFC000"/>
                </a:solidFill>
              </a:rPr>
              <a:t>:</a:t>
            </a:r>
          </a:p>
          <a:p>
            <a:pPr algn="ctr"/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 smtClean="0">
                <a:solidFill>
                  <a:srgbClr val="FFC000"/>
                </a:solidFill>
              </a:rPr>
              <a:t>1)принадлежат </a:t>
            </a:r>
            <a:r>
              <a:rPr lang="ru-RU" sz="2400" dirty="0">
                <a:solidFill>
                  <a:srgbClr val="FFC000"/>
                </a:solidFill>
              </a:rPr>
              <a:t>ли следы мужской или женской обуви;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2)обувью </a:t>
            </a:r>
            <a:r>
              <a:rPr lang="ru-RU" sz="2400" dirty="0">
                <a:solidFill>
                  <a:srgbClr val="FFC000"/>
                </a:solidFill>
              </a:rPr>
              <a:t>какого размера оставлены следы;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3)не </a:t>
            </a:r>
            <a:r>
              <a:rPr lang="ru-RU" sz="2400" dirty="0">
                <a:solidFill>
                  <a:srgbClr val="FFC000"/>
                </a:solidFill>
              </a:rPr>
              <a:t>оставлены ли следы босых ног, обнаруженные на месте происшествия, подозреваемым;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4)не </a:t>
            </a:r>
            <a:r>
              <a:rPr lang="ru-RU" sz="2400" dirty="0">
                <a:solidFill>
                  <a:srgbClr val="FFC000"/>
                </a:solidFill>
              </a:rPr>
              <a:t>является ли обнаруженный след следом обуви, чулка или носка, изъятыми у данного гражданина;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5)одним </a:t>
            </a:r>
            <a:r>
              <a:rPr lang="ru-RU" sz="2400" dirty="0">
                <a:solidFill>
                  <a:srgbClr val="FFC000"/>
                </a:solidFill>
              </a:rPr>
              <a:t>и тем же или разными лицами оставлены следы </a:t>
            </a:r>
            <a:r>
              <a:rPr lang="ru-RU" sz="2400" dirty="0" smtClean="0">
                <a:solidFill>
                  <a:srgbClr val="FFC000"/>
                </a:solidFill>
              </a:rPr>
              <a:t>босых </a:t>
            </a:r>
            <a:r>
              <a:rPr lang="ru-RU" sz="2400" dirty="0">
                <a:solidFill>
                  <a:srgbClr val="FFC000"/>
                </a:solidFill>
              </a:rPr>
              <a:t>ног, обуви, следы ног, одетых в носки, </a:t>
            </a:r>
            <a:r>
              <a:rPr lang="ru-RU" sz="2400" dirty="0" smtClean="0">
                <a:solidFill>
                  <a:srgbClr val="FFC000"/>
                </a:solidFill>
              </a:rPr>
              <a:t>обнаруженные </a:t>
            </a:r>
            <a:r>
              <a:rPr lang="ru-RU" sz="2400" dirty="0">
                <a:solidFill>
                  <a:srgbClr val="FFC000"/>
                </a:solidFill>
              </a:rPr>
              <a:t>на месте происшествия и др.</a:t>
            </a:r>
          </a:p>
        </p:txBody>
      </p:sp>
    </p:spTree>
    <p:extLst>
      <p:ext uri="{BB962C8B-B14F-4D97-AF65-F5344CB8AC3E}">
        <p14:creationId xmlns:p14="http://schemas.microsoft.com/office/powerpoint/2010/main" val="343571913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</a:rPr>
              <a:t>Экспертиза следов орудий взлома и инструментов</a:t>
            </a:r>
            <a:r>
              <a:rPr lang="ru-RU" sz="2400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dirty="0">
              <a:solidFill>
                <a:srgbClr val="FFC000"/>
              </a:solidFill>
            </a:endParaRPr>
          </a:p>
          <a:p>
            <a:pPr algn="ctr"/>
            <a:r>
              <a:rPr lang="ru-RU" sz="2400" dirty="0">
                <a:solidFill>
                  <a:srgbClr val="FFC000"/>
                </a:solidFill>
              </a:rPr>
              <a:t>     Типовые объекты, направляемые на экспертизу</a:t>
            </a:r>
            <a:r>
              <a:rPr lang="ru-RU" sz="2400" dirty="0" smtClean="0">
                <a:solidFill>
                  <a:srgbClr val="FFC000"/>
                </a:solidFill>
              </a:rPr>
              <a:t>:</a:t>
            </a:r>
          </a:p>
          <a:p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 smtClean="0">
                <a:solidFill>
                  <a:srgbClr val="FFC000"/>
                </a:solidFill>
              </a:rPr>
              <a:t>1)предмет </a:t>
            </a:r>
            <a:r>
              <a:rPr lang="ru-RU" sz="2400" dirty="0">
                <a:solidFill>
                  <a:srgbClr val="FFC000"/>
                </a:solidFill>
              </a:rPr>
              <a:t>либо его часть со слепками орудий и </a:t>
            </a:r>
            <a:r>
              <a:rPr lang="ru-RU" sz="2400" dirty="0" smtClean="0">
                <a:solidFill>
                  <a:srgbClr val="FFC000"/>
                </a:solidFill>
              </a:rPr>
              <a:t>инструментов</a:t>
            </a:r>
            <a:r>
              <a:rPr lang="ru-RU" sz="2400" dirty="0">
                <a:solidFill>
                  <a:srgbClr val="FFC000"/>
                </a:solidFill>
              </a:rPr>
              <a:t>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2)слепки </a:t>
            </a:r>
            <a:r>
              <a:rPr lang="ru-RU" sz="2400" dirty="0">
                <a:solidFill>
                  <a:srgbClr val="FFC000"/>
                </a:solidFill>
              </a:rPr>
              <a:t>со следов, изъятые с места происшествия;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3)фотографические </a:t>
            </a:r>
            <a:r>
              <a:rPr lang="ru-RU" sz="2400" dirty="0">
                <a:solidFill>
                  <a:srgbClr val="FFC000"/>
                </a:solidFill>
              </a:rPr>
              <a:t>снимки и схемы расположения следов;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4)орудия </a:t>
            </a:r>
            <a:r>
              <a:rPr lang="ru-RU" sz="2400" dirty="0">
                <a:solidFill>
                  <a:srgbClr val="FFC000"/>
                </a:solidFill>
              </a:rPr>
              <a:t>и инструменты, изъятые с места происшествия или у</a:t>
            </a:r>
          </a:p>
          <a:p>
            <a:r>
              <a:rPr lang="ru-RU" sz="2400" dirty="0">
                <a:solidFill>
                  <a:srgbClr val="FFC000"/>
                </a:solidFill>
              </a:rPr>
              <a:t>допрашиваемого ид р.</a:t>
            </a:r>
          </a:p>
        </p:txBody>
      </p:sp>
    </p:spTree>
    <p:extLst>
      <p:ext uri="{BB962C8B-B14F-4D97-AF65-F5344CB8AC3E}">
        <p14:creationId xmlns:p14="http://schemas.microsoft.com/office/powerpoint/2010/main" val="57786408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</a:rPr>
              <a:t>Типовой перечень вопросов.</a:t>
            </a:r>
          </a:p>
          <a:p>
            <a:pPr algn="ctr"/>
            <a:r>
              <a:rPr lang="ru-RU" sz="2400" dirty="0">
                <a:solidFill>
                  <a:srgbClr val="FFC000"/>
                </a:solidFill>
              </a:rPr>
              <a:t>Диагностические вопросы</a:t>
            </a:r>
            <a:r>
              <a:rPr lang="ru-RU" sz="2400" dirty="0" smtClean="0">
                <a:solidFill>
                  <a:srgbClr val="FFC000"/>
                </a:solidFill>
              </a:rPr>
              <a:t>:</a:t>
            </a:r>
          </a:p>
          <a:p>
            <a:pPr algn="ctr"/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 smtClean="0">
                <a:solidFill>
                  <a:srgbClr val="FFC000"/>
                </a:solidFill>
              </a:rPr>
              <a:t>1)орудием </a:t>
            </a:r>
            <a:r>
              <a:rPr lang="ru-RU" sz="2400" dirty="0">
                <a:solidFill>
                  <a:srgbClr val="FFC000"/>
                </a:solidFill>
              </a:rPr>
              <a:t>(инструментом) какого вида произведен взлом (пила, топор, стамеска и т.д.);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2)каким </a:t>
            </a:r>
            <a:r>
              <a:rPr lang="ru-RU" sz="2400" dirty="0">
                <a:solidFill>
                  <a:srgbClr val="FFC000"/>
                </a:solidFill>
              </a:rPr>
              <a:t>инструментом преступник разрезал стекло (алмазный или роликовый стеклорез);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3)в </a:t>
            </a:r>
            <a:r>
              <a:rPr lang="ru-RU" sz="2400" dirty="0">
                <a:solidFill>
                  <a:srgbClr val="FFC000"/>
                </a:solidFill>
              </a:rPr>
              <a:t>результате каких действий (разрыв, разруб, распил и т.д.) образовались следы, обнаруженные на поврежденном объекте (окне, решетке, двери и т.д.);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4)с </a:t>
            </a:r>
            <a:r>
              <a:rPr lang="ru-RU" sz="2400" dirty="0">
                <a:solidFill>
                  <a:srgbClr val="FFC000"/>
                </a:solidFill>
              </a:rPr>
              <a:t>какой стороны (внутренней или внешней) и в каком </a:t>
            </a:r>
            <a:r>
              <a:rPr lang="ru-RU" sz="2400" dirty="0" smtClean="0">
                <a:solidFill>
                  <a:srgbClr val="FFC000"/>
                </a:solidFill>
              </a:rPr>
              <a:t>направлении </a:t>
            </a:r>
            <a:r>
              <a:rPr lang="ru-RU" sz="2400" dirty="0">
                <a:solidFill>
                  <a:srgbClr val="FFC000"/>
                </a:solidFill>
              </a:rPr>
              <a:t>произведен взлом  преграды (стена, пол, дверь и т.д.);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5</a:t>
            </a:r>
            <a:r>
              <a:rPr lang="ru-RU" sz="2400" dirty="0" smtClean="0">
                <a:solidFill>
                  <a:srgbClr val="FFC000"/>
                </a:solidFill>
              </a:rPr>
              <a:t>)   </a:t>
            </a:r>
            <a:r>
              <a:rPr lang="ru-RU" sz="2400" dirty="0">
                <a:solidFill>
                  <a:srgbClr val="FFC000"/>
                </a:solidFill>
              </a:rPr>
              <a:t>каким образом разделен предмет, части которого </a:t>
            </a:r>
            <a:r>
              <a:rPr lang="ru-RU" sz="2400" dirty="0" smtClean="0">
                <a:solidFill>
                  <a:srgbClr val="FFC000"/>
                </a:solidFill>
              </a:rPr>
              <a:t>обнаружены </a:t>
            </a:r>
            <a:r>
              <a:rPr lang="ru-RU" sz="2400" dirty="0">
                <a:solidFill>
                  <a:srgbClr val="FFC000"/>
                </a:solidFill>
              </a:rPr>
              <a:t>на месте происшествия;</a:t>
            </a:r>
          </a:p>
        </p:txBody>
      </p:sp>
    </p:spTree>
    <p:extLst>
      <p:ext uri="{BB962C8B-B14F-4D97-AF65-F5344CB8AC3E}">
        <p14:creationId xmlns:p14="http://schemas.microsoft.com/office/powerpoint/2010/main" val="49404013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3266" y="692696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6)с </a:t>
            </a:r>
            <a:r>
              <a:rPr lang="ru-RU" sz="2400" dirty="0">
                <a:solidFill>
                  <a:srgbClr val="FFC000"/>
                </a:solidFill>
              </a:rPr>
              <a:t>какой стороны просверлено отверстие;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7)какие </a:t>
            </a:r>
            <a:r>
              <a:rPr lang="ru-RU" sz="2400" dirty="0">
                <a:solidFill>
                  <a:srgbClr val="FFC000"/>
                </a:solidFill>
              </a:rPr>
              <a:t>выводы можно сделать по обнаруженным следам взлома о характеристике преступника (большая физическая сила, наличие профессионального навыка пользования инструментом и т.д.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8)сколько </a:t>
            </a:r>
            <a:r>
              <a:rPr lang="ru-RU" sz="2400" dirty="0">
                <a:solidFill>
                  <a:srgbClr val="FFC000"/>
                </a:solidFill>
              </a:rPr>
              <a:t>времени понадобилось преступнику, чтобы </a:t>
            </a:r>
            <a:r>
              <a:rPr lang="ru-RU" sz="2400" dirty="0" smtClean="0">
                <a:solidFill>
                  <a:srgbClr val="FFC000"/>
                </a:solidFill>
              </a:rPr>
              <a:t>взломать </a:t>
            </a:r>
            <a:r>
              <a:rPr lang="ru-RU" sz="2400" dirty="0">
                <a:solidFill>
                  <a:srgbClr val="FFC000"/>
                </a:solidFill>
              </a:rPr>
              <a:t>преграду;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9)имеются </a:t>
            </a:r>
            <a:r>
              <a:rPr lang="ru-RU" sz="2400" dirty="0">
                <a:solidFill>
                  <a:srgbClr val="FFC000"/>
                </a:solidFill>
              </a:rPr>
              <a:t>ли повреждения в механизме замка и каков их </a:t>
            </a:r>
            <a:r>
              <a:rPr lang="ru-RU" sz="2400" dirty="0" smtClean="0">
                <a:solidFill>
                  <a:srgbClr val="FFC000"/>
                </a:solidFill>
              </a:rPr>
              <a:t>характер</a:t>
            </a:r>
            <a:r>
              <a:rPr lang="ru-RU" sz="2400" dirty="0">
                <a:solidFill>
                  <a:srgbClr val="FFC000"/>
                </a:solidFill>
              </a:rPr>
              <a:t>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10)какими </a:t>
            </a:r>
            <a:r>
              <a:rPr lang="ru-RU" sz="2400" dirty="0">
                <a:solidFill>
                  <a:srgbClr val="FFC000"/>
                </a:solidFill>
              </a:rPr>
              <a:t>инструментами либо иными предметами (ключом, отмычкой, гвоздем и т.д.) можно открыть замок, изъятый с места происшествия;</a:t>
            </a:r>
          </a:p>
        </p:txBody>
      </p:sp>
    </p:spTree>
    <p:extLst>
      <p:ext uri="{BB962C8B-B14F-4D97-AF65-F5344CB8AC3E}">
        <p14:creationId xmlns:p14="http://schemas.microsoft.com/office/powerpoint/2010/main" val="286289874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 </a:t>
            </a:r>
            <a:r>
              <a:rPr lang="ru-RU" sz="2400" dirty="0" smtClean="0">
                <a:solidFill>
                  <a:srgbClr val="FFC000"/>
                </a:solidFill>
              </a:rPr>
              <a:t>11)с  </a:t>
            </a:r>
            <a:r>
              <a:rPr lang="ru-RU" sz="2400" dirty="0">
                <a:solidFill>
                  <a:srgbClr val="FFC000"/>
                </a:solidFill>
              </a:rPr>
              <a:t>помощью  каких  инструментов либо предметов  был вскрыт замок (отмычкой, ключом и т.д.);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12)в </a:t>
            </a:r>
            <a:r>
              <a:rPr lang="ru-RU" sz="2400" dirty="0">
                <a:solidFill>
                  <a:srgbClr val="FFC000"/>
                </a:solidFill>
              </a:rPr>
              <a:t>каком положении (запертом на один, два оборота ключа, открытом) находились детали механизма замка;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13)с </a:t>
            </a:r>
            <a:r>
              <a:rPr lang="ru-RU" sz="2400" dirty="0">
                <a:solidFill>
                  <a:srgbClr val="FFC000"/>
                </a:solidFill>
              </a:rPr>
              <a:t>какой стороны производилось разрубание;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14)какая </a:t>
            </a:r>
            <a:r>
              <a:rPr lang="ru-RU" sz="2400" dirty="0">
                <a:solidFill>
                  <a:srgbClr val="FFC000"/>
                </a:solidFill>
              </a:rPr>
              <a:t>сторона топора была обращена к плоскости следа разрубания;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15)с </a:t>
            </a:r>
            <a:r>
              <a:rPr lang="ru-RU" sz="2400" dirty="0">
                <a:solidFill>
                  <a:srgbClr val="FFC000"/>
                </a:solidFill>
              </a:rPr>
              <a:t>какой стороны и каким инструментом (ножовкой или </a:t>
            </a:r>
            <a:r>
              <a:rPr lang="ru-RU" sz="2400" dirty="0" smtClean="0">
                <a:solidFill>
                  <a:srgbClr val="FFC000"/>
                </a:solidFill>
              </a:rPr>
              <a:t>напильником</a:t>
            </a:r>
            <a:r>
              <a:rPr lang="ru-RU" sz="2400" dirty="0">
                <a:solidFill>
                  <a:srgbClr val="FFC000"/>
                </a:solidFill>
              </a:rPr>
              <a:t>) производилось распиливание и т.д.</a:t>
            </a:r>
          </a:p>
        </p:txBody>
      </p:sp>
    </p:spTree>
    <p:extLst>
      <p:ext uri="{BB962C8B-B14F-4D97-AF65-F5344CB8AC3E}">
        <p14:creationId xmlns:p14="http://schemas.microsoft.com/office/powerpoint/2010/main" val="37200121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</a:rPr>
              <a:t>Идентификационные вопросы</a:t>
            </a:r>
            <a:r>
              <a:rPr lang="ru-RU" sz="2400" dirty="0" smtClean="0">
                <a:solidFill>
                  <a:srgbClr val="FFC000"/>
                </a:solidFill>
              </a:rPr>
              <a:t>:</a:t>
            </a:r>
          </a:p>
          <a:p>
            <a:pPr algn="ctr"/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 smtClean="0">
                <a:solidFill>
                  <a:srgbClr val="FFC000"/>
                </a:solidFill>
              </a:rPr>
              <a:t>1)не </a:t>
            </a:r>
            <a:r>
              <a:rPr lang="ru-RU" sz="2400" dirty="0">
                <a:solidFill>
                  <a:srgbClr val="FFC000"/>
                </a:solidFill>
              </a:rPr>
              <a:t>оставлены ли следы орудием (инструментом), изъятым у данного лица;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2)не </a:t>
            </a:r>
            <a:r>
              <a:rPr lang="ru-RU" sz="2400" dirty="0">
                <a:solidFill>
                  <a:srgbClr val="FFC000"/>
                </a:solidFill>
              </a:rPr>
              <a:t>образованы ли следы на нескольких объектах-</a:t>
            </a:r>
            <a:r>
              <a:rPr lang="ru-RU" sz="2400" dirty="0" err="1">
                <a:solidFill>
                  <a:srgbClr val="FFC000"/>
                </a:solidFill>
              </a:rPr>
              <a:t>следоносителях</a:t>
            </a:r>
            <a:r>
              <a:rPr lang="ru-RU" sz="2400" dirty="0">
                <a:solidFill>
                  <a:srgbClr val="FFC000"/>
                </a:solidFill>
              </a:rPr>
              <a:t> одним и тем же орудием (инструментом);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3)соответствует </a:t>
            </a:r>
            <a:r>
              <a:rPr lang="ru-RU" sz="2400" dirty="0">
                <a:solidFill>
                  <a:srgbClr val="FFC000"/>
                </a:solidFill>
              </a:rPr>
              <a:t>ли шаг зубьев ножовки, а также ширина и форма их разводки, ножовке, изъятой у подозреваемого лица;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4)соответствует </a:t>
            </a:r>
            <a:r>
              <a:rPr lang="ru-RU" sz="2400" dirty="0">
                <a:solidFill>
                  <a:srgbClr val="FFC000"/>
                </a:solidFill>
              </a:rPr>
              <a:t>ли структура поверхности резцов кусачек (плоскогубцев), оставивших следы на месте происшествия, </a:t>
            </a:r>
            <a:r>
              <a:rPr lang="ru-RU" sz="2400" dirty="0" smtClean="0">
                <a:solidFill>
                  <a:srgbClr val="FFC000"/>
                </a:solidFill>
              </a:rPr>
              <a:t>кусачкам</a:t>
            </a:r>
            <a:r>
              <a:rPr lang="ru-RU" sz="2400" dirty="0">
                <a:solidFill>
                  <a:srgbClr val="FFC000"/>
                </a:solidFill>
              </a:rPr>
              <a:t>, представленным на экспертизу;</a:t>
            </a:r>
          </a:p>
        </p:txBody>
      </p:sp>
    </p:spTree>
    <p:extLst>
      <p:ext uri="{BB962C8B-B14F-4D97-AF65-F5344CB8AC3E}">
        <p14:creationId xmlns:p14="http://schemas.microsoft.com/office/powerpoint/2010/main" val="421376389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5)соответствует </a:t>
            </a:r>
            <a:r>
              <a:rPr lang="ru-RU" sz="2400" dirty="0">
                <a:solidFill>
                  <a:srgbClr val="FFC000"/>
                </a:solidFill>
              </a:rPr>
              <a:t>ли  количество режущих кромок (резцов) сверла, оставившего следы на объекте-</a:t>
            </a:r>
            <a:r>
              <a:rPr lang="ru-RU" sz="2400" dirty="0" err="1">
                <a:solidFill>
                  <a:srgbClr val="FFC000"/>
                </a:solidFill>
              </a:rPr>
              <a:t>следоносителе</a:t>
            </a:r>
            <a:r>
              <a:rPr lang="ru-RU" sz="2400" dirty="0">
                <a:solidFill>
                  <a:srgbClr val="FFC000"/>
                </a:solidFill>
              </a:rPr>
              <a:t>, сверлу, изъятому у подозреваемого;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6)соответствует </a:t>
            </a:r>
            <a:r>
              <a:rPr lang="ru-RU" sz="2400" dirty="0">
                <a:solidFill>
                  <a:srgbClr val="FFC000"/>
                </a:solidFill>
              </a:rPr>
              <a:t>ли форма резцов, а также их положение </a:t>
            </a:r>
            <a:r>
              <a:rPr lang="ru-RU" sz="2400" dirty="0" smtClean="0">
                <a:solidFill>
                  <a:srgbClr val="FFC000"/>
                </a:solidFill>
              </a:rPr>
              <a:t>относительно </a:t>
            </a:r>
            <a:r>
              <a:rPr lang="ru-RU" sz="2400" dirty="0">
                <a:solidFill>
                  <a:srgbClr val="FFC000"/>
                </a:solidFill>
              </a:rPr>
              <a:t>оси сверла, оставившего следы, сверлу, </a:t>
            </a:r>
            <a:r>
              <a:rPr lang="ru-RU" sz="2400" dirty="0" smtClean="0">
                <a:solidFill>
                  <a:srgbClr val="FFC000"/>
                </a:solidFill>
              </a:rPr>
              <a:t>представленному </a:t>
            </a:r>
            <a:r>
              <a:rPr lang="ru-RU" sz="2400" dirty="0">
                <a:solidFill>
                  <a:srgbClr val="FFC000"/>
                </a:solidFill>
              </a:rPr>
              <a:t>на экспертизу;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7)использовался </a:t>
            </a:r>
            <a:r>
              <a:rPr lang="ru-RU" sz="2400" dirty="0">
                <a:solidFill>
                  <a:srgbClr val="FFC000"/>
                </a:solidFill>
              </a:rPr>
              <a:t>ли какой-либо ключ, изъятый у </a:t>
            </a:r>
            <a:r>
              <a:rPr lang="ru-RU" sz="2400" dirty="0" smtClean="0">
                <a:solidFill>
                  <a:srgbClr val="FFC000"/>
                </a:solidFill>
              </a:rPr>
              <a:t>подозреваемого</a:t>
            </a:r>
            <a:r>
              <a:rPr lang="ru-RU" sz="2400" dirty="0">
                <a:solidFill>
                  <a:srgbClr val="FFC000"/>
                </a:solidFill>
              </a:rPr>
              <a:t>, для открывания исследуемого замка и т.д.</a:t>
            </a:r>
          </a:p>
        </p:txBody>
      </p:sp>
    </p:spTree>
    <p:extLst>
      <p:ext uri="{BB962C8B-B14F-4D97-AF65-F5344CB8AC3E}">
        <p14:creationId xmlns:p14="http://schemas.microsoft.com/office/powerpoint/2010/main" val="388640900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52736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По вашей специализации необходимо запомнить, что раскрываемость краж, прежде всего зависит от эффективности деятельности оперативных работников на первоначальном этапе расследования, выбора наиболее оптимальных  направлений поиска преступников, установления каналов сбыта похищенного. Только в этом случае, во взаимодействии со всеми сотрудниками правоохранительных органов будут достигнуты положительные результаты.</a:t>
            </a:r>
          </a:p>
        </p:txBody>
      </p:sp>
    </p:spTree>
    <p:extLst>
      <p:ext uri="{BB962C8B-B14F-4D97-AF65-F5344CB8AC3E}">
        <p14:creationId xmlns:p14="http://schemas.microsoft.com/office/powerpoint/2010/main" val="86419888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2205038"/>
            <a:ext cx="8120063" cy="1431925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FFC000"/>
                </a:solidFill>
              </a:rPr>
              <a:t>БЛАГОДАРИМ ЗА ВНИМАНИЕ!!!</a:t>
            </a:r>
          </a:p>
        </p:txBody>
      </p:sp>
    </p:spTree>
    <p:extLst>
      <p:ext uri="{BB962C8B-B14F-4D97-AF65-F5344CB8AC3E}">
        <p14:creationId xmlns:p14="http://schemas.microsoft.com/office/powerpoint/2010/main" val="1940760057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806</TotalTime>
  <Words>4899</Words>
  <Application>Microsoft Office PowerPoint</Application>
  <PresentationFormat>Экран (4:3)</PresentationFormat>
  <Paragraphs>467</Paragraphs>
  <Slides>99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99</vt:i4>
      </vt:variant>
    </vt:vector>
  </HeadingPairs>
  <TitlesOfParts>
    <vt:vector size="100" baseType="lpstr">
      <vt:lpstr>Горизонт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БЛАГОДАРИМ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Leon</dc:creator>
  <cp:lastModifiedBy>Л. А. Бушмакина</cp:lastModifiedBy>
  <cp:revision>85</cp:revision>
  <dcterms:created xsi:type="dcterms:W3CDTF">2015-10-18T08:43:04Z</dcterms:created>
  <dcterms:modified xsi:type="dcterms:W3CDTF">2018-12-11T11:39:27Z</dcterms:modified>
</cp:coreProperties>
</file>